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1" r:id="rId1"/>
  </p:sldMasterIdLst>
  <p:notesMasterIdLst>
    <p:notesMasterId r:id="rId14"/>
  </p:notesMasterIdLst>
  <p:sldIdLst>
    <p:sldId id="328" r:id="rId2"/>
    <p:sldId id="329" r:id="rId3"/>
    <p:sldId id="330" r:id="rId4"/>
    <p:sldId id="331" r:id="rId5"/>
    <p:sldId id="332" r:id="rId6"/>
    <p:sldId id="333" r:id="rId7"/>
    <p:sldId id="334" r:id="rId8"/>
    <p:sldId id="335" r:id="rId9"/>
    <p:sldId id="336" r:id="rId10"/>
    <p:sldId id="338" r:id="rId11"/>
    <p:sldId id="341" r:id="rId12"/>
    <p:sldId id="34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CE5D4"/>
    <a:srgbClr val="FF9933"/>
    <a:srgbClr val="FAB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23" d="100"/>
          <a:sy n="123" d="100"/>
        </p:scale>
        <p:origin x="96"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F5F3F-A7E2-40A8-8E03-08A8E367A84B}"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6F4B18-D8A9-48EF-B5C0-0751799DDB90}" type="slidenum">
              <a:rPr lang="en-US" smtClean="0"/>
              <a:t>‹#›</a:t>
            </a:fld>
            <a:endParaRPr lang="en-US"/>
          </a:p>
        </p:txBody>
      </p:sp>
    </p:spTree>
    <p:extLst>
      <p:ext uri="{BB962C8B-B14F-4D97-AF65-F5344CB8AC3E}">
        <p14:creationId xmlns:p14="http://schemas.microsoft.com/office/powerpoint/2010/main" val="2124885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me Card">
    <p:spTree>
      <p:nvGrpSpPr>
        <p:cNvPr id="1" name=""/>
        <p:cNvGrpSpPr/>
        <p:nvPr/>
      </p:nvGrpSpPr>
      <p:grpSpPr>
        <a:xfrm>
          <a:off x="0" y="0"/>
          <a:ext cx="0" cy="0"/>
          <a:chOff x="0" y="0"/>
          <a:chExt cx="0" cy="0"/>
        </a:xfrm>
      </p:grpSpPr>
      <p:sp>
        <p:nvSpPr>
          <p:cNvPr id="7" name="Rectangle 6"/>
          <p:cNvSpPr/>
          <p:nvPr userDrawn="1"/>
        </p:nvSpPr>
        <p:spPr>
          <a:xfrm>
            <a:off x="0" y="6445428"/>
            <a:ext cx="12192000" cy="412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405784"/>
            <a:ext cx="12192000" cy="452216"/>
          </a:xfrm>
          <a:prstGeom prst="rect">
            <a:avLst/>
          </a:prstGeom>
          <a:solidFill>
            <a:schemeClr val="accent2">
              <a:lumMod val="20000"/>
              <a:lumOff val="80000"/>
            </a:schemeClr>
          </a:solidFill>
          <a:ln>
            <a:solidFill>
              <a:schemeClr val="accent2">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9" name="Straight Connector 8"/>
          <p:cNvCxnSpPr/>
          <p:nvPr userDrawn="1"/>
        </p:nvCxnSpPr>
        <p:spPr>
          <a:xfrm>
            <a:off x="250371" y="461061"/>
            <a:ext cx="11729426" cy="0"/>
          </a:xfrm>
          <a:prstGeom prst="line">
            <a:avLst/>
          </a:prstGeom>
        </p:spPr>
        <p:style>
          <a:lnRef idx="1">
            <a:schemeClr val="dk1"/>
          </a:lnRef>
          <a:fillRef idx="0">
            <a:schemeClr val="dk1"/>
          </a:fillRef>
          <a:effectRef idx="0">
            <a:schemeClr val="dk1"/>
          </a:effectRef>
          <a:fontRef idx="minor">
            <a:schemeClr val="tx1"/>
          </a:fontRef>
        </p:style>
      </p:cxnSp>
      <p:sp>
        <p:nvSpPr>
          <p:cNvPr id="10" name="Oval 9"/>
          <p:cNvSpPr/>
          <p:nvPr userDrawn="1"/>
        </p:nvSpPr>
        <p:spPr>
          <a:xfrm>
            <a:off x="372669" y="363087"/>
            <a:ext cx="163290" cy="16329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 name="Straight Connector 10"/>
          <p:cNvCxnSpPr/>
          <p:nvPr userDrawn="1"/>
        </p:nvCxnSpPr>
        <p:spPr>
          <a:xfrm>
            <a:off x="454314" y="208216"/>
            <a:ext cx="0" cy="61266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11756159" y="208216"/>
            <a:ext cx="0" cy="612666"/>
          </a:xfrm>
          <a:prstGeom prst="line">
            <a:avLst/>
          </a:prstGeom>
        </p:spPr>
        <p:style>
          <a:lnRef idx="1">
            <a:schemeClr val="dk1"/>
          </a:lnRef>
          <a:fillRef idx="0">
            <a:schemeClr val="dk1"/>
          </a:fillRef>
          <a:effectRef idx="0">
            <a:schemeClr val="dk1"/>
          </a:effectRef>
          <a:fontRef idx="minor">
            <a:schemeClr val="tx1"/>
          </a:fontRef>
        </p:style>
      </p:cxnSp>
      <p:sp>
        <p:nvSpPr>
          <p:cNvPr id="13" name="Oval 12"/>
          <p:cNvSpPr/>
          <p:nvPr userDrawn="1"/>
        </p:nvSpPr>
        <p:spPr>
          <a:xfrm>
            <a:off x="11674514" y="361352"/>
            <a:ext cx="163290" cy="16329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65F6F6F-15F3-F9E9-8291-B4C853FEF626}"/>
              </a:ext>
            </a:extLst>
          </p:cNvPr>
          <p:cNvSpPr txBox="1"/>
          <p:nvPr userDrawn="1"/>
        </p:nvSpPr>
        <p:spPr>
          <a:xfrm>
            <a:off x="617604" y="6487429"/>
            <a:ext cx="4238650" cy="246221"/>
          </a:xfrm>
          <a:prstGeom prst="rect">
            <a:avLst/>
          </a:prstGeom>
          <a:noFill/>
        </p:spPr>
        <p:txBody>
          <a:bodyPr wrap="square">
            <a:spAutoFit/>
          </a:bodyPr>
          <a:lstStyle/>
          <a:p>
            <a:r>
              <a:rPr lang="en-US" sz="1000" kern="1200" dirty="0" err="1" smtClean="0">
                <a:solidFill>
                  <a:schemeClr val="tx1"/>
                </a:solidFill>
                <a:effectLst/>
                <a:latin typeface="+mn-lt"/>
                <a:ea typeface="+mn-ea"/>
                <a:cs typeface="+mn-cs"/>
              </a:rPr>
              <a:t>Rruga</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Gëzim</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Erebara</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pranë</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pallatit</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nr</a:t>
            </a:r>
            <a:r>
              <a:rPr lang="en-US" sz="1000" kern="1200" dirty="0" smtClean="0">
                <a:solidFill>
                  <a:schemeClr val="tx1"/>
                </a:solidFill>
                <a:effectLst/>
                <a:latin typeface="+mn-lt"/>
                <a:ea typeface="+mn-ea"/>
                <a:cs typeface="+mn-cs"/>
              </a:rPr>
              <a:t>. 31, </a:t>
            </a:r>
            <a:r>
              <a:rPr lang="en-US" sz="1000" kern="1200" dirty="0" err="1" smtClean="0">
                <a:solidFill>
                  <a:schemeClr val="tx1"/>
                </a:solidFill>
                <a:effectLst/>
                <a:latin typeface="+mn-lt"/>
                <a:ea typeface="+mn-ea"/>
                <a:cs typeface="+mn-cs"/>
              </a:rPr>
              <a:t>Tiranë</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Shqipëri</a:t>
            </a:r>
            <a:r>
              <a:rPr lang="en-US" sz="1000" kern="1200" dirty="0" smtClean="0">
                <a:solidFill>
                  <a:schemeClr val="tx1"/>
                </a:solidFill>
                <a:effectLst/>
                <a:latin typeface="+mn-lt"/>
                <a:ea typeface="+mn-ea"/>
                <a:cs typeface="+mn-cs"/>
              </a:rPr>
              <a:t>.</a:t>
            </a:r>
          </a:p>
        </p:txBody>
      </p:sp>
      <p:cxnSp>
        <p:nvCxnSpPr>
          <p:cNvPr id="15" name="Straight Connector 14"/>
          <p:cNvCxnSpPr/>
          <p:nvPr userDrawn="1"/>
        </p:nvCxnSpPr>
        <p:spPr>
          <a:xfrm flipV="1">
            <a:off x="0" y="6407519"/>
            <a:ext cx="12192000" cy="37909"/>
          </a:xfrm>
          <a:prstGeom prst="line">
            <a:avLst/>
          </a:prstGeom>
        </p:spPr>
        <p:style>
          <a:lnRef idx="1">
            <a:schemeClr val="dk1"/>
          </a:lnRef>
          <a:fillRef idx="0">
            <a:schemeClr val="dk1"/>
          </a:fillRef>
          <a:effectRef idx="0">
            <a:schemeClr val="dk1"/>
          </a:effectRef>
          <a:fontRef idx="minor">
            <a:schemeClr val="tx1"/>
          </a:fontRef>
        </p:style>
      </p:cxnSp>
      <p:sp>
        <p:nvSpPr>
          <p:cNvPr id="16" name="Rectangle 15"/>
          <p:cNvSpPr/>
          <p:nvPr userDrawn="1"/>
        </p:nvSpPr>
        <p:spPr>
          <a:xfrm>
            <a:off x="8272130" y="6497725"/>
            <a:ext cx="6096000" cy="246221"/>
          </a:xfrm>
          <a:prstGeom prst="rect">
            <a:avLst/>
          </a:prstGeom>
        </p:spPr>
        <p:txBody>
          <a:bodyPr>
            <a:spAutoFit/>
          </a:bodyPr>
          <a:lstStyle/>
          <a:p>
            <a:r>
              <a:rPr lang="en-US" sz="1000" b="1" kern="1200" dirty="0" smtClean="0">
                <a:solidFill>
                  <a:schemeClr val="tx1"/>
                </a:solidFill>
                <a:effectLst/>
                <a:latin typeface="+mn-lt"/>
                <a:ea typeface="+mn-ea"/>
                <a:cs typeface="+mn-cs"/>
              </a:rPr>
              <a:t>Web- site:</a:t>
            </a:r>
            <a:r>
              <a:rPr lang="en-US" sz="1000" kern="1200" dirty="0" smtClean="0">
                <a:solidFill>
                  <a:schemeClr val="tx1"/>
                </a:solidFill>
                <a:effectLst/>
                <a:latin typeface="+mn-lt"/>
                <a:ea typeface="+mn-ea"/>
                <a:cs typeface="+mn-cs"/>
              </a:rPr>
              <a:t> folklore.gov.al</a:t>
            </a:r>
            <a:endParaRPr lang="en-US" sz="1000" kern="1200" dirty="0">
              <a:solidFill>
                <a:schemeClr val="tx1"/>
              </a:solidFill>
              <a:effectLst/>
              <a:latin typeface="+mn-lt"/>
              <a:ea typeface="+mn-ea"/>
              <a:cs typeface="+mn-cs"/>
            </a:endParaRPr>
          </a:p>
        </p:txBody>
      </p:sp>
      <p:sp>
        <p:nvSpPr>
          <p:cNvPr id="17" name="Rectangle 16"/>
          <p:cNvSpPr/>
          <p:nvPr userDrawn="1"/>
        </p:nvSpPr>
        <p:spPr>
          <a:xfrm>
            <a:off x="5317354" y="6497726"/>
            <a:ext cx="1595309" cy="246221"/>
          </a:xfrm>
          <a:prstGeom prst="rect">
            <a:avLst/>
          </a:prstGeom>
        </p:spPr>
        <p:txBody>
          <a:bodyPr wrap="none">
            <a:spAutoFit/>
          </a:bodyPr>
          <a:lstStyle/>
          <a:p>
            <a:r>
              <a:rPr lang="en-US" sz="1000" kern="1200" dirty="0" smtClean="0">
                <a:solidFill>
                  <a:schemeClr val="tx1"/>
                </a:solidFill>
                <a:effectLst/>
                <a:latin typeface="+mn-lt"/>
                <a:ea typeface="+mn-ea"/>
                <a:cs typeface="+mn-cs"/>
              </a:rPr>
              <a:t>E-mail: </a:t>
            </a:r>
            <a:r>
              <a:rPr lang="en-US" sz="1000" i="0" kern="1200" dirty="0" smtClean="0">
                <a:solidFill>
                  <a:schemeClr val="tx1"/>
                </a:solidFill>
                <a:effectLst/>
                <a:latin typeface="+mn-lt"/>
                <a:ea typeface="+mn-ea"/>
                <a:cs typeface="+mn-cs"/>
              </a:rPr>
              <a:t>Info</a:t>
            </a:r>
            <a:r>
              <a:rPr lang="en-US" sz="1000" kern="1200" dirty="0" smtClean="0">
                <a:solidFill>
                  <a:schemeClr val="tx1"/>
                </a:solidFill>
                <a:effectLst/>
                <a:latin typeface="+mn-lt"/>
                <a:ea typeface="+mn-ea"/>
                <a:cs typeface="+mn-cs"/>
              </a:rPr>
              <a:t>@</a:t>
            </a:r>
            <a:r>
              <a:rPr lang="en-US" sz="1000" i="0" kern="1200" dirty="0" smtClean="0">
                <a:solidFill>
                  <a:schemeClr val="tx1"/>
                </a:solidFill>
                <a:effectLst/>
                <a:latin typeface="+mn-lt"/>
                <a:ea typeface="+mn-ea"/>
                <a:cs typeface="+mn-cs"/>
              </a:rPr>
              <a:t>folklor</a:t>
            </a:r>
            <a:r>
              <a:rPr lang="en-US" sz="1000" kern="1200" dirty="0" smtClean="0">
                <a:solidFill>
                  <a:schemeClr val="tx1"/>
                </a:solidFill>
                <a:effectLst/>
                <a:latin typeface="+mn-lt"/>
                <a:ea typeface="+mn-ea"/>
                <a:cs typeface="+mn-cs"/>
              </a:rPr>
              <a:t>.</a:t>
            </a:r>
            <a:r>
              <a:rPr lang="en-US" sz="1000" i="0" kern="1200" dirty="0" smtClean="0">
                <a:solidFill>
                  <a:schemeClr val="tx1"/>
                </a:solidFill>
                <a:effectLst/>
                <a:latin typeface="+mn-lt"/>
                <a:ea typeface="+mn-ea"/>
                <a:cs typeface="+mn-cs"/>
              </a:rPr>
              <a:t>gov</a:t>
            </a:r>
            <a:r>
              <a:rPr lang="en-US" sz="1000" kern="1200" dirty="0" smtClean="0">
                <a:solidFill>
                  <a:schemeClr val="tx1"/>
                </a:solidFill>
                <a:effectLst/>
                <a:latin typeface="+mn-lt"/>
                <a:ea typeface="+mn-ea"/>
                <a:cs typeface="+mn-cs"/>
              </a:rPr>
              <a:t>.</a:t>
            </a:r>
            <a:r>
              <a:rPr lang="en-US" sz="1000" i="0" kern="1200" dirty="0" smtClean="0">
                <a:solidFill>
                  <a:schemeClr val="tx1"/>
                </a:solidFill>
                <a:effectLst/>
                <a:latin typeface="+mn-lt"/>
                <a:ea typeface="+mn-ea"/>
                <a:cs typeface="+mn-cs"/>
              </a:rPr>
              <a:t>al</a:t>
            </a:r>
            <a:r>
              <a:rPr lang="en-US" sz="1000" kern="1200" dirty="0" smtClean="0">
                <a:solidFill>
                  <a:schemeClr val="tx1"/>
                </a:solidFill>
                <a:effectLst/>
                <a:latin typeface="+mn-lt"/>
                <a:ea typeface="+mn-ea"/>
                <a:cs typeface="+mn-cs"/>
              </a:rPr>
              <a:t>.</a:t>
            </a:r>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t="32983" b="34459"/>
          <a:stretch/>
        </p:blipFill>
        <p:spPr>
          <a:xfrm>
            <a:off x="10435304" y="6466917"/>
            <a:ext cx="1198345" cy="391896"/>
          </a:xfrm>
          <a:prstGeom prst="rect">
            <a:avLst/>
          </a:prstGeom>
        </p:spPr>
      </p:pic>
      <p:cxnSp>
        <p:nvCxnSpPr>
          <p:cNvPr id="19" name="Straight Connector 18"/>
          <p:cNvCxnSpPr/>
          <p:nvPr userDrawn="1"/>
        </p:nvCxnSpPr>
        <p:spPr>
          <a:xfrm flipH="1">
            <a:off x="454314" y="0"/>
            <a:ext cx="3" cy="6858000"/>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465F6F6F-15F3-F9E9-8291-B4C853FEF626}"/>
              </a:ext>
            </a:extLst>
          </p:cNvPr>
          <p:cNvSpPr txBox="1"/>
          <p:nvPr userDrawn="1"/>
        </p:nvSpPr>
        <p:spPr>
          <a:xfrm rot="16200000">
            <a:off x="-2193331" y="3075808"/>
            <a:ext cx="4987512" cy="307777"/>
          </a:xfrm>
          <a:prstGeom prst="rect">
            <a:avLst/>
          </a:prstGeom>
          <a:noFill/>
        </p:spPr>
        <p:txBody>
          <a:bodyPr wrap="square">
            <a:spAutoFit/>
          </a:bodyPr>
          <a:lstStyle/>
          <a:p>
            <a:r>
              <a:rPr lang="en-US" sz="1400" kern="1200" dirty="0" smtClean="0">
                <a:solidFill>
                  <a:schemeClr val="tx1"/>
                </a:solidFill>
                <a:effectLst/>
                <a:latin typeface="+mn-lt"/>
                <a:ea typeface="+mn-ea"/>
                <a:cs typeface="+mn-cs"/>
              </a:rPr>
              <a:t>QENDRA   KOMBËTARE  </a:t>
            </a:r>
            <a:r>
              <a:rPr lang="en-US" sz="1400" kern="1200" baseline="0" dirty="0" smtClean="0">
                <a:solidFill>
                  <a:schemeClr val="tx1"/>
                </a:solidFill>
                <a:effectLst/>
                <a:latin typeface="+mn-lt"/>
                <a:ea typeface="+mn-ea"/>
                <a:cs typeface="+mn-cs"/>
              </a:rPr>
              <a:t> E   VEPRIMTARIVE   TRADICIONALE</a:t>
            </a:r>
            <a:endParaRPr lang="en-US" sz="1400" kern="1200" dirty="0" smtClean="0">
              <a:solidFill>
                <a:schemeClr val="tx1"/>
              </a:solidFill>
              <a:effectLst/>
              <a:latin typeface="+mn-lt"/>
              <a:ea typeface="+mn-ea"/>
              <a:cs typeface="+mn-cs"/>
            </a:endParaRPr>
          </a:p>
        </p:txBody>
      </p:sp>
      <p:sp>
        <p:nvSpPr>
          <p:cNvPr id="21" name="Oval 20"/>
          <p:cNvSpPr/>
          <p:nvPr userDrawn="1"/>
        </p:nvSpPr>
        <p:spPr>
          <a:xfrm>
            <a:off x="372669" y="6363783"/>
            <a:ext cx="163290" cy="16329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6608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607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277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0321767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7180364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3685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2873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5927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Ref idx="1003">
        <a:schemeClr val="bg1"/>
      </p:bgRef>
    </p:bg>
    <p:spTree>
      <p:nvGrpSpPr>
        <p:cNvPr id="1" name=""/>
        <p:cNvGrpSpPr/>
        <p:nvPr/>
      </p:nvGrpSpPr>
      <p:grpSpPr>
        <a:xfrm>
          <a:off x="0" y="0"/>
          <a:ext cx="0" cy="0"/>
          <a:chOff x="0" y="0"/>
          <a:chExt cx="0" cy="0"/>
        </a:xfrm>
      </p:grpSpPr>
      <p:sp>
        <p:nvSpPr>
          <p:cNvPr id="26" name="Rectangle 25"/>
          <p:cNvSpPr/>
          <p:nvPr userDrawn="1"/>
        </p:nvSpPr>
        <p:spPr>
          <a:xfrm>
            <a:off x="0" y="6445428"/>
            <a:ext cx="12192000" cy="412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6405784"/>
            <a:ext cx="12192000" cy="452216"/>
          </a:xfrm>
          <a:prstGeom prst="rect">
            <a:avLst/>
          </a:prstGeom>
          <a:solidFill>
            <a:schemeClr val="accent2">
              <a:lumMod val="20000"/>
              <a:lumOff val="80000"/>
            </a:schemeClr>
          </a:solidFill>
          <a:ln>
            <a:solidFill>
              <a:schemeClr val="accent2">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7" name="Straight Connector 6"/>
          <p:cNvCxnSpPr/>
          <p:nvPr userDrawn="1"/>
        </p:nvCxnSpPr>
        <p:spPr>
          <a:xfrm>
            <a:off x="250371" y="461061"/>
            <a:ext cx="11729426" cy="0"/>
          </a:xfrm>
          <a:prstGeom prst="line">
            <a:avLst/>
          </a:prstGeom>
        </p:spPr>
        <p:style>
          <a:lnRef idx="1">
            <a:schemeClr val="dk1"/>
          </a:lnRef>
          <a:fillRef idx="0">
            <a:schemeClr val="dk1"/>
          </a:fillRef>
          <a:effectRef idx="0">
            <a:schemeClr val="dk1"/>
          </a:effectRef>
          <a:fontRef idx="minor">
            <a:schemeClr val="tx1"/>
          </a:fontRef>
        </p:style>
      </p:cxnSp>
      <p:sp>
        <p:nvSpPr>
          <p:cNvPr id="8" name="Oval 7"/>
          <p:cNvSpPr/>
          <p:nvPr userDrawn="1"/>
        </p:nvSpPr>
        <p:spPr>
          <a:xfrm>
            <a:off x="372669" y="363087"/>
            <a:ext cx="163290" cy="16329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454314" y="208216"/>
            <a:ext cx="0" cy="612666"/>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a:off x="11756159" y="208216"/>
            <a:ext cx="0" cy="612666"/>
          </a:xfrm>
          <a:prstGeom prst="line">
            <a:avLst/>
          </a:prstGeom>
        </p:spPr>
        <p:style>
          <a:lnRef idx="1">
            <a:schemeClr val="dk1"/>
          </a:lnRef>
          <a:fillRef idx="0">
            <a:schemeClr val="dk1"/>
          </a:fillRef>
          <a:effectRef idx="0">
            <a:schemeClr val="dk1"/>
          </a:effectRef>
          <a:fontRef idx="minor">
            <a:schemeClr val="tx1"/>
          </a:fontRef>
        </p:style>
      </p:cxnSp>
      <p:sp>
        <p:nvSpPr>
          <p:cNvPr id="11" name="Oval 10"/>
          <p:cNvSpPr/>
          <p:nvPr userDrawn="1"/>
        </p:nvSpPr>
        <p:spPr>
          <a:xfrm>
            <a:off x="11674514" y="361352"/>
            <a:ext cx="163290" cy="16329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5F6F6F-15F3-F9E9-8291-B4C853FEF626}"/>
              </a:ext>
            </a:extLst>
          </p:cNvPr>
          <p:cNvSpPr txBox="1"/>
          <p:nvPr userDrawn="1"/>
        </p:nvSpPr>
        <p:spPr>
          <a:xfrm>
            <a:off x="617604" y="6487429"/>
            <a:ext cx="4238650" cy="246221"/>
          </a:xfrm>
          <a:prstGeom prst="rect">
            <a:avLst/>
          </a:prstGeom>
          <a:noFill/>
        </p:spPr>
        <p:txBody>
          <a:bodyPr wrap="square">
            <a:spAutoFit/>
          </a:bodyPr>
          <a:lstStyle/>
          <a:p>
            <a:r>
              <a:rPr lang="en-US" sz="1000" kern="1200" dirty="0" err="1" smtClean="0">
                <a:solidFill>
                  <a:schemeClr val="tx1"/>
                </a:solidFill>
                <a:effectLst/>
                <a:latin typeface="+mn-lt"/>
                <a:ea typeface="+mn-ea"/>
                <a:cs typeface="+mn-cs"/>
              </a:rPr>
              <a:t>Rruga</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Gëzim</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Erebara</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pranë</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pallatit</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nr</a:t>
            </a:r>
            <a:r>
              <a:rPr lang="en-US" sz="1000" kern="1200" dirty="0" smtClean="0">
                <a:solidFill>
                  <a:schemeClr val="tx1"/>
                </a:solidFill>
                <a:effectLst/>
                <a:latin typeface="+mn-lt"/>
                <a:ea typeface="+mn-ea"/>
                <a:cs typeface="+mn-cs"/>
              </a:rPr>
              <a:t>. 31, </a:t>
            </a:r>
            <a:r>
              <a:rPr lang="en-US" sz="1000" kern="1200" dirty="0" err="1" smtClean="0">
                <a:solidFill>
                  <a:schemeClr val="tx1"/>
                </a:solidFill>
                <a:effectLst/>
                <a:latin typeface="+mn-lt"/>
                <a:ea typeface="+mn-ea"/>
                <a:cs typeface="+mn-cs"/>
              </a:rPr>
              <a:t>Tiranë</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Shqipëri</a:t>
            </a:r>
            <a:r>
              <a:rPr lang="en-US" sz="1000" kern="1200" dirty="0" smtClean="0">
                <a:solidFill>
                  <a:schemeClr val="tx1"/>
                </a:solidFill>
                <a:effectLst/>
                <a:latin typeface="+mn-lt"/>
                <a:ea typeface="+mn-ea"/>
                <a:cs typeface="+mn-cs"/>
              </a:rPr>
              <a:t>.</a:t>
            </a:r>
          </a:p>
        </p:txBody>
      </p:sp>
      <p:cxnSp>
        <p:nvCxnSpPr>
          <p:cNvPr id="15" name="Straight Connector 14"/>
          <p:cNvCxnSpPr/>
          <p:nvPr userDrawn="1"/>
        </p:nvCxnSpPr>
        <p:spPr>
          <a:xfrm flipV="1">
            <a:off x="0" y="6407519"/>
            <a:ext cx="12192000" cy="37909"/>
          </a:xfrm>
          <a:prstGeom prst="line">
            <a:avLst/>
          </a:prstGeom>
        </p:spPr>
        <p:style>
          <a:lnRef idx="1">
            <a:schemeClr val="dk1"/>
          </a:lnRef>
          <a:fillRef idx="0">
            <a:schemeClr val="dk1"/>
          </a:fillRef>
          <a:effectRef idx="0">
            <a:schemeClr val="dk1"/>
          </a:effectRef>
          <a:fontRef idx="minor">
            <a:schemeClr val="tx1"/>
          </a:fontRef>
        </p:style>
      </p:cxnSp>
      <p:sp>
        <p:nvSpPr>
          <p:cNvPr id="16" name="Rectangle 15"/>
          <p:cNvSpPr/>
          <p:nvPr userDrawn="1"/>
        </p:nvSpPr>
        <p:spPr>
          <a:xfrm>
            <a:off x="8272130" y="6497725"/>
            <a:ext cx="6096000" cy="246221"/>
          </a:xfrm>
          <a:prstGeom prst="rect">
            <a:avLst/>
          </a:prstGeom>
        </p:spPr>
        <p:txBody>
          <a:bodyPr>
            <a:spAutoFit/>
          </a:bodyPr>
          <a:lstStyle/>
          <a:p>
            <a:r>
              <a:rPr lang="en-US" sz="1000" b="1" kern="1200" dirty="0" smtClean="0">
                <a:solidFill>
                  <a:schemeClr val="tx1"/>
                </a:solidFill>
                <a:effectLst/>
                <a:latin typeface="+mn-lt"/>
                <a:ea typeface="+mn-ea"/>
                <a:cs typeface="+mn-cs"/>
              </a:rPr>
              <a:t>Web- site:</a:t>
            </a:r>
            <a:r>
              <a:rPr lang="en-US" sz="1000" kern="1200" dirty="0" smtClean="0">
                <a:solidFill>
                  <a:schemeClr val="tx1"/>
                </a:solidFill>
                <a:effectLst/>
                <a:latin typeface="+mn-lt"/>
                <a:ea typeface="+mn-ea"/>
                <a:cs typeface="+mn-cs"/>
              </a:rPr>
              <a:t> folklor.gov.al</a:t>
            </a:r>
            <a:endParaRPr lang="en-US" sz="1000" kern="1200" dirty="0">
              <a:solidFill>
                <a:schemeClr val="tx1"/>
              </a:solidFill>
              <a:effectLst/>
              <a:latin typeface="+mn-lt"/>
              <a:ea typeface="+mn-ea"/>
              <a:cs typeface="+mn-cs"/>
            </a:endParaRPr>
          </a:p>
        </p:txBody>
      </p:sp>
      <p:sp>
        <p:nvSpPr>
          <p:cNvPr id="17" name="Rectangle 16"/>
          <p:cNvSpPr/>
          <p:nvPr userDrawn="1"/>
        </p:nvSpPr>
        <p:spPr>
          <a:xfrm>
            <a:off x="5317354" y="6497726"/>
            <a:ext cx="1595309" cy="246221"/>
          </a:xfrm>
          <a:prstGeom prst="rect">
            <a:avLst/>
          </a:prstGeom>
        </p:spPr>
        <p:txBody>
          <a:bodyPr wrap="none">
            <a:spAutoFit/>
          </a:bodyPr>
          <a:lstStyle/>
          <a:p>
            <a:r>
              <a:rPr lang="en-US" sz="1000" kern="1200" dirty="0" smtClean="0">
                <a:solidFill>
                  <a:schemeClr val="tx1"/>
                </a:solidFill>
                <a:effectLst/>
                <a:latin typeface="+mn-lt"/>
                <a:ea typeface="+mn-ea"/>
                <a:cs typeface="+mn-cs"/>
              </a:rPr>
              <a:t>E-mail: </a:t>
            </a:r>
            <a:r>
              <a:rPr lang="en-US" sz="1000" i="0" kern="1200" dirty="0" smtClean="0">
                <a:solidFill>
                  <a:schemeClr val="tx1"/>
                </a:solidFill>
                <a:effectLst/>
                <a:latin typeface="+mn-lt"/>
                <a:ea typeface="+mn-ea"/>
                <a:cs typeface="+mn-cs"/>
              </a:rPr>
              <a:t>Info</a:t>
            </a:r>
            <a:r>
              <a:rPr lang="en-US" sz="1000" kern="1200" dirty="0" smtClean="0">
                <a:solidFill>
                  <a:schemeClr val="tx1"/>
                </a:solidFill>
                <a:effectLst/>
                <a:latin typeface="+mn-lt"/>
                <a:ea typeface="+mn-ea"/>
                <a:cs typeface="+mn-cs"/>
              </a:rPr>
              <a:t>@</a:t>
            </a:r>
            <a:r>
              <a:rPr lang="en-US" sz="1000" i="0" kern="1200" dirty="0" smtClean="0">
                <a:solidFill>
                  <a:schemeClr val="tx1"/>
                </a:solidFill>
                <a:effectLst/>
                <a:latin typeface="+mn-lt"/>
                <a:ea typeface="+mn-ea"/>
                <a:cs typeface="+mn-cs"/>
              </a:rPr>
              <a:t>folklor</a:t>
            </a:r>
            <a:r>
              <a:rPr lang="en-US" sz="1000" kern="1200" dirty="0" smtClean="0">
                <a:solidFill>
                  <a:schemeClr val="tx1"/>
                </a:solidFill>
                <a:effectLst/>
                <a:latin typeface="+mn-lt"/>
                <a:ea typeface="+mn-ea"/>
                <a:cs typeface="+mn-cs"/>
              </a:rPr>
              <a:t>.</a:t>
            </a:r>
            <a:r>
              <a:rPr lang="en-US" sz="1000" i="0" kern="1200" dirty="0" smtClean="0">
                <a:solidFill>
                  <a:schemeClr val="tx1"/>
                </a:solidFill>
                <a:effectLst/>
                <a:latin typeface="+mn-lt"/>
                <a:ea typeface="+mn-ea"/>
                <a:cs typeface="+mn-cs"/>
              </a:rPr>
              <a:t>gov</a:t>
            </a:r>
            <a:r>
              <a:rPr lang="en-US" sz="1000" kern="1200" dirty="0" smtClean="0">
                <a:solidFill>
                  <a:schemeClr val="tx1"/>
                </a:solidFill>
                <a:effectLst/>
                <a:latin typeface="+mn-lt"/>
                <a:ea typeface="+mn-ea"/>
                <a:cs typeface="+mn-cs"/>
              </a:rPr>
              <a:t>.</a:t>
            </a:r>
            <a:r>
              <a:rPr lang="en-US" sz="1000" i="0" kern="1200" dirty="0" smtClean="0">
                <a:solidFill>
                  <a:schemeClr val="tx1"/>
                </a:solidFill>
                <a:effectLst/>
                <a:latin typeface="+mn-lt"/>
                <a:ea typeface="+mn-ea"/>
                <a:cs typeface="+mn-cs"/>
              </a:rPr>
              <a:t>al</a:t>
            </a:r>
            <a:r>
              <a:rPr lang="en-US" sz="1000" kern="1200" dirty="0" smtClean="0">
                <a:solidFill>
                  <a:schemeClr val="tx1"/>
                </a:solidFill>
                <a:effectLst/>
                <a:latin typeface="+mn-lt"/>
                <a:ea typeface="+mn-ea"/>
                <a:cs typeface="+mn-cs"/>
              </a:rPr>
              <a:t>.</a:t>
            </a:r>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t="32983" b="34459"/>
          <a:stretch/>
        </p:blipFill>
        <p:spPr>
          <a:xfrm>
            <a:off x="10435304" y="6466917"/>
            <a:ext cx="1198345" cy="391896"/>
          </a:xfrm>
          <a:prstGeom prst="rect">
            <a:avLst/>
          </a:prstGeom>
        </p:spPr>
      </p:pic>
      <p:cxnSp>
        <p:nvCxnSpPr>
          <p:cNvPr id="13" name="Straight Connector 12"/>
          <p:cNvCxnSpPr/>
          <p:nvPr userDrawn="1"/>
        </p:nvCxnSpPr>
        <p:spPr>
          <a:xfrm flipH="1">
            <a:off x="454314" y="0"/>
            <a:ext cx="3" cy="6858000"/>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465F6F6F-15F3-F9E9-8291-B4C853FEF626}"/>
              </a:ext>
            </a:extLst>
          </p:cNvPr>
          <p:cNvSpPr txBox="1"/>
          <p:nvPr userDrawn="1"/>
        </p:nvSpPr>
        <p:spPr>
          <a:xfrm rot="16200000">
            <a:off x="-2193331" y="3075808"/>
            <a:ext cx="4987512" cy="307777"/>
          </a:xfrm>
          <a:prstGeom prst="rect">
            <a:avLst/>
          </a:prstGeom>
          <a:noFill/>
        </p:spPr>
        <p:txBody>
          <a:bodyPr wrap="square">
            <a:spAutoFit/>
          </a:bodyPr>
          <a:lstStyle/>
          <a:p>
            <a:r>
              <a:rPr lang="en-US" sz="1400" kern="1200" dirty="0" smtClean="0">
                <a:solidFill>
                  <a:schemeClr val="tx1"/>
                </a:solidFill>
                <a:effectLst/>
                <a:latin typeface="+mn-lt"/>
                <a:ea typeface="+mn-ea"/>
                <a:cs typeface="+mn-cs"/>
              </a:rPr>
              <a:t>QENDRA   KOMBËTARE  </a:t>
            </a:r>
            <a:r>
              <a:rPr lang="en-US" sz="1400" kern="1200" baseline="0" dirty="0" smtClean="0">
                <a:solidFill>
                  <a:schemeClr val="tx1"/>
                </a:solidFill>
                <a:effectLst/>
                <a:latin typeface="+mn-lt"/>
                <a:ea typeface="+mn-ea"/>
                <a:cs typeface="+mn-cs"/>
              </a:rPr>
              <a:t> E   VEPRIMTARIVE   TRADICIONALE</a:t>
            </a:r>
            <a:endParaRPr lang="en-US" sz="1400" kern="1200" dirty="0" smtClean="0">
              <a:solidFill>
                <a:schemeClr val="tx1"/>
              </a:solidFill>
              <a:effectLst/>
              <a:latin typeface="+mn-lt"/>
              <a:ea typeface="+mn-ea"/>
              <a:cs typeface="+mn-cs"/>
            </a:endParaRPr>
          </a:p>
        </p:txBody>
      </p:sp>
      <p:sp>
        <p:nvSpPr>
          <p:cNvPr id="20" name="Oval 19"/>
          <p:cNvSpPr/>
          <p:nvPr userDrawn="1"/>
        </p:nvSpPr>
        <p:spPr>
          <a:xfrm>
            <a:off x="372669" y="6363783"/>
            <a:ext cx="163290" cy="16329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p:cNvSpPr txBox="1"/>
          <p:nvPr userDrawn="1"/>
        </p:nvSpPr>
        <p:spPr>
          <a:xfrm>
            <a:off x="11157640" y="2460340"/>
            <a:ext cx="601446" cy="2031325"/>
          </a:xfrm>
          <a:prstGeom prst="rect">
            <a:avLst/>
          </a:prstGeom>
          <a:solidFill>
            <a:schemeClr val="accent1"/>
          </a:solidFill>
        </p:spPr>
        <p:txBody>
          <a:bodyPr wrap="square" rtlCol="0">
            <a:spAutoFit/>
          </a:bodyPr>
          <a:lstStyle/>
          <a:p>
            <a:r>
              <a:rPr lang="en-US" sz="1800" dirty="0" smtClean="0">
                <a:solidFill>
                  <a:schemeClr val="tx2">
                    <a:lumMod val="50000"/>
                  </a:schemeClr>
                </a:solidFill>
              </a:rPr>
              <a:t>Q</a:t>
            </a:r>
          </a:p>
          <a:p>
            <a:endParaRPr lang="en-US" sz="1800" dirty="0" smtClean="0">
              <a:solidFill>
                <a:schemeClr val="tx2">
                  <a:lumMod val="50000"/>
                </a:schemeClr>
              </a:solidFill>
            </a:endParaRPr>
          </a:p>
          <a:p>
            <a:r>
              <a:rPr lang="en-US" sz="1800" dirty="0" smtClean="0">
                <a:solidFill>
                  <a:schemeClr val="tx2">
                    <a:lumMod val="50000"/>
                  </a:schemeClr>
                </a:solidFill>
              </a:rPr>
              <a:t>K</a:t>
            </a:r>
          </a:p>
          <a:p>
            <a:endParaRPr lang="en-US" sz="1800" dirty="0" smtClean="0">
              <a:solidFill>
                <a:schemeClr val="tx2">
                  <a:lumMod val="50000"/>
                </a:schemeClr>
              </a:solidFill>
            </a:endParaRPr>
          </a:p>
          <a:p>
            <a:r>
              <a:rPr lang="en-US" sz="1800" dirty="0" smtClean="0">
                <a:solidFill>
                  <a:schemeClr val="tx2">
                    <a:lumMod val="50000"/>
                  </a:schemeClr>
                </a:solidFill>
              </a:rPr>
              <a:t>V</a:t>
            </a:r>
          </a:p>
          <a:p>
            <a:endParaRPr lang="en-US" sz="1800" dirty="0" smtClean="0">
              <a:solidFill>
                <a:schemeClr val="tx2">
                  <a:lumMod val="50000"/>
                </a:schemeClr>
              </a:solidFill>
            </a:endParaRPr>
          </a:p>
          <a:p>
            <a:r>
              <a:rPr lang="en-US" sz="1800" dirty="0" smtClean="0">
                <a:solidFill>
                  <a:schemeClr val="tx2">
                    <a:lumMod val="50000"/>
                  </a:schemeClr>
                </a:solidFill>
              </a:rPr>
              <a:t>T</a:t>
            </a:r>
            <a:endParaRPr lang="en-US" sz="1800" dirty="0">
              <a:solidFill>
                <a:schemeClr val="tx2">
                  <a:lumMod val="50000"/>
                </a:schemeClr>
              </a:solidFill>
            </a:endParaRPr>
          </a:p>
        </p:txBody>
      </p:sp>
    </p:spTree>
    <p:extLst>
      <p:ext uri="{BB962C8B-B14F-4D97-AF65-F5344CB8AC3E}">
        <p14:creationId xmlns:p14="http://schemas.microsoft.com/office/powerpoint/2010/main" val="595548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4582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57713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0955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08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71847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598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854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1449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8932333" y="-16934"/>
            <a:ext cx="3259667" cy="6928909"/>
            <a:chOff x="8932333" y="-39688"/>
            <a:chExt cx="3259667" cy="6928909"/>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userDrawn="1"/>
          </p:nvSpPr>
          <p:spPr>
            <a:xfrm>
              <a:off x="9721422" y="-39688"/>
              <a:ext cx="1925247" cy="6857999"/>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userDrawn="1"/>
          </p:nvSpPr>
          <p:spPr>
            <a:xfrm>
              <a:off x="9367836" y="-22754"/>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userDrawn="1"/>
          </p:nvSpPr>
          <p:spPr>
            <a:xfrm>
              <a:off x="9226804" y="-22754"/>
              <a:ext cx="2962019" cy="6911975"/>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FF9933">
                <a:alpha val="69804"/>
              </a:srgb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2866156"/>
      </p:ext>
    </p:extLst>
  </p:cSld>
  <p:clrMap bg1="lt1" tx1="dk1" bg2="lt2" tx2="dk2" accent1="accent1" accent2="accent2" accent3="accent3" accent4="accent4" accent5="accent5" accent6="accent6" hlink="hlink" folHlink="folHlink"/>
  <p:sldLayoutIdLst>
    <p:sldLayoutId id="2147483743"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4" r:id="rId13"/>
    <p:sldLayoutId id="2147483745" r:id="rId14"/>
    <p:sldLayoutId id="2147483746" r:id="rId15"/>
    <p:sldLayoutId id="2147483747" r:id="rId16"/>
    <p:sldLayoutId id="2147483748" r:id="rId17"/>
  </p:sldLayoutIdLs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2844" y="3064585"/>
            <a:ext cx="10701867" cy="615594"/>
          </a:xfrm>
          <a:solidFill>
            <a:schemeClr val="tx2"/>
          </a:solidFill>
        </p:spPr>
        <p:txBody>
          <a:bodyPr>
            <a:noAutofit/>
          </a:bodyPr>
          <a:lstStyle/>
          <a:p>
            <a:r>
              <a:rPr lang="it-IT" sz="2400" dirty="0" smtClean="0">
                <a:solidFill>
                  <a:schemeClr val="tx1"/>
                </a:solidFill>
                <a:latin typeface="HELVETICA" panose="020B0604020202020204" pitchFamily="34" charset="0"/>
                <a:cs typeface="HELVETICA" panose="020B0604020202020204" pitchFamily="34" charset="0"/>
              </a:rPr>
              <a:t>                                          PLANI ARTISTIK PËR VITIN 2025</a:t>
            </a:r>
            <a:endParaRPr lang="en-US" sz="2400" dirty="0">
              <a:solidFill>
                <a:schemeClr val="tx1"/>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8026" b="31916"/>
          <a:stretch/>
        </p:blipFill>
        <p:spPr>
          <a:xfrm>
            <a:off x="4439040" y="1721206"/>
            <a:ext cx="2749473" cy="1106311"/>
          </a:xfrm>
          <a:prstGeom prst="rect">
            <a:avLst/>
          </a:prstGeom>
        </p:spPr>
      </p:pic>
    </p:spTree>
    <p:extLst>
      <p:ext uri="{BB962C8B-B14F-4D97-AF65-F5344CB8AC3E}">
        <p14:creationId xmlns:p14="http://schemas.microsoft.com/office/powerpoint/2010/main" val="3351072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83349" y="2683147"/>
            <a:ext cx="8307011" cy="1815882"/>
          </a:xfrm>
          <a:prstGeom prst="rect">
            <a:avLst/>
          </a:prstGeom>
          <a:solidFill>
            <a:schemeClr val="tx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err="1" smtClean="0">
                <a:ln>
                  <a:noFill/>
                </a:ln>
                <a:solidFill>
                  <a:schemeClr val="tx1"/>
                </a:solidFill>
                <a:effectLst/>
                <a:latin typeface="Arial" panose="020B0604020202020204" pitchFamily="34" charset="0"/>
              </a:rPr>
              <a:t>Studime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mbi</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elementet</a:t>
            </a:r>
            <a:r>
              <a:rPr kumimoji="0" lang="en-US" altLang="en-US" sz="1600" b="0" i="0" u="none" strike="noStrike" cap="none" normalizeH="0" baseline="0" dirty="0" smtClean="0">
                <a:ln>
                  <a:noFill/>
                </a:ln>
                <a:solidFill>
                  <a:schemeClr val="tx1"/>
                </a:solidFill>
                <a:effectLst/>
                <a:latin typeface="Arial" panose="020B0604020202020204" pitchFamily="34" charset="0"/>
              </a:rPr>
              <a:t> e </a:t>
            </a:r>
            <a:r>
              <a:rPr kumimoji="0" lang="en-US" altLang="en-US" sz="1600" b="0" i="0" u="none" strike="noStrike" cap="none" normalizeH="0" baseline="0" dirty="0" err="1" smtClean="0">
                <a:ln>
                  <a:noFill/>
                </a:ln>
                <a:solidFill>
                  <a:schemeClr val="tx1"/>
                </a:solidFill>
                <a:effectLst/>
                <a:latin typeface="Arial" panose="020B0604020202020204" pitchFamily="34" charset="0"/>
              </a:rPr>
              <a:t>ndryshme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folklorit</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shqiptar</a:t>
            </a:r>
            <a:r>
              <a:rPr kumimoji="0" lang="en-US" altLang="en-US" sz="1600" b="0" i="0" u="none" strike="noStrike" cap="none" normalizeH="0" baseline="0" dirty="0" smtClean="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err="1" smtClean="0">
                <a:ln>
                  <a:noFill/>
                </a:ln>
                <a:solidFill>
                  <a:schemeClr val="tx1"/>
                </a:solidFill>
                <a:effectLst/>
                <a:latin typeface="Arial" panose="020B0604020202020204" pitchFamily="34" charset="0"/>
              </a:rPr>
              <a:t>Përmbledhje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veprave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njohura</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folkloristike</a:t>
            </a:r>
            <a:r>
              <a:rPr kumimoji="0" lang="en-US" altLang="en-US" sz="1600" b="0" i="0" u="none" strike="noStrike" cap="none" normalizeH="0" baseline="0" dirty="0" smtClean="0">
                <a:ln>
                  <a:noFill/>
                </a:ln>
                <a:solidFill>
                  <a:schemeClr val="tx1"/>
                </a:solidFill>
                <a:effectLst/>
                <a:latin typeface="Arial" panose="020B0604020202020204" pitchFamily="34" charset="0"/>
              </a:rPr>
              <a:t>, duke </a:t>
            </a:r>
            <a:r>
              <a:rPr kumimoji="0" lang="en-US" altLang="en-US" sz="1600" b="0" i="0" u="none" strike="noStrike" cap="none" normalizeH="0" baseline="0" dirty="0" err="1" smtClean="0">
                <a:ln>
                  <a:noFill/>
                </a:ln>
                <a:solidFill>
                  <a:schemeClr val="tx1"/>
                </a:solidFill>
                <a:effectLst/>
                <a:latin typeface="Arial" panose="020B0604020202020204" pitchFamily="34" charset="0"/>
              </a:rPr>
              <a:t>përfshirë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vlerësime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interpretim</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materialeve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folklorike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mbledhura</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nga</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studiues</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njohur</a:t>
            </a:r>
            <a:r>
              <a:rPr kumimoji="0" lang="en-US" altLang="en-US" sz="1600" b="0" i="0" u="none" strike="noStrike" cap="none" normalizeH="0" baseline="0" dirty="0" smtClean="0">
                <a:ln>
                  <a:noFill/>
                </a:ln>
                <a:solidFill>
                  <a:schemeClr val="tx1"/>
                </a:solidFill>
                <a:effectLst/>
                <a:latin typeface="Arial" panose="020B0604020202020204" pitchFamily="34" charset="0"/>
              </a:rPr>
              <a:t>.</a:t>
            </a:r>
          </a:p>
          <a:p>
            <a:pPr marL="457200" marR="0" lvl="1"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3" name="Rectangle 2"/>
          <p:cNvSpPr/>
          <p:nvPr/>
        </p:nvSpPr>
        <p:spPr>
          <a:xfrm>
            <a:off x="883350" y="1241076"/>
            <a:ext cx="8307011" cy="646331"/>
          </a:xfrm>
          <a:prstGeom prst="rect">
            <a:avLst/>
          </a:prstGeom>
          <a:solidFill>
            <a:srgbClr val="FFCC99"/>
          </a:solidFill>
        </p:spPr>
        <p:txBody>
          <a:bodyPr wrap="square">
            <a:spAutoFit/>
          </a:bodyPr>
          <a:lstStyle/>
          <a:p>
            <a:pPr lvl="0" defTabSz="914400" eaLnBrk="0" fontAlgn="base" hangingPunct="0">
              <a:spcBef>
                <a:spcPct val="0"/>
              </a:spcBef>
              <a:spcAft>
                <a:spcPct val="0"/>
              </a:spcAft>
            </a:pPr>
            <a:r>
              <a:rPr lang="en-US" altLang="en-US" dirty="0" smtClean="0">
                <a:latin typeface="Arial" panose="020B0604020202020204" pitchFamily="34" charset="0"/>
              </a:rPr>
              <a:t>8. BOTIME ME PËRMBAJTJE NGA FOLKLORI YNË – STUDIME DHE PËRMBLEDHJE FOLKLORI</a:t>
            </a:r>
            <a:endParaRPr lang="en-US" altLang="en-US" dirty="0">
              <a:latin typeface="Arial" panose="020B0604020202020204" pitchFamily="34" charset="0"/>
            </a:endParaRPr>
          </a:p>
        </p:txBody>
      </p:sp>
    </p:spTree>
    <p:extLst>
      <p:ext uri="{BB962C8B-B14F-4D97-AF65-F5344CB8AC3E}">
        <p14:creationId xmlns:p14="http://schemas.microsoft.com/office/powerpoint/2010/main" val="1489086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29580" y="1154725"/>
            <a:ext cx="5965372" cy="646331"/>
          </a:xfrm>
          <a:prstGeom prst="rect">
            <a:avLst/>
          </a:prstGeom>
          <a:solidFill>
            <a:srgbClr val="FFCC99"/>
          </a:solidFill>
        </p:spPr>
        <p:txBody>
          <a:bodyPr wrap="square">
            <a:spAutoFit/>
          </a:bodyPr>
          <a:lstStyle/>
          <a:p>
            <a:pPr lvl="0" defTabSz="914400" eaLnBrk="0" fontAlgn="base" hangingPunct="0">
              <a:spcBef>
                <a:spcPct val="0"/>
              </a:spcBef>
              <a:spcAft>
                <a:spcPct val="0"/>
              </a:spcAft>
            </a:pPr>
            <a:r>
              <a:rPr lang="en-US" altLang="en-US" b="1" dirty="0" smtClean="0">
                <a:latin typeface="Arial" panose="020B0604020202020204" pitchFamily="34" charset="0"/>
              </a:rPr>
              <a:t>9. DOKUMENTARË PËR FIGURA TË SHQUARA TË TRASHËGIMISË SONË KULTURORE JOMATERIALE</a:t>
            </a:r>
            <a:endParaRPr lang="en-US" altLang="en-US" dirty="0">
              <a:latin typeface="Arial" panose="020B0604020202020204" pitchFamily="34" charset="0"/>
            </a:endParaRPr>
          </a:p>
        </p:txBody>
      </p:sp>
      <p:sp>
        <p:nvSpPr>
          <p:cNvPr id="4" name="Rectangle 3"/>
          <p:cNvSpPr/>
          <p:nvPr/>
        </p:nvSpPr>
        <p:spPr>
          <a:xfrm>
            <a:off x="766837" y="2639805"/>
            <a:ext cx="4245429" cy="1384995"/>
          </a:xfrm>
          <a:prstGeom prst="rect">
            <a:avLst/>
          </a:prstGeom>
          <a:solidFill>
            <a:schemeClr val="accent1">
              <a:lumMod val="20000"/>
              <a:lumOff val="80000"/>
            </a:schemeClr>
          </a:solidFill>
        </p:spPr>
        <p:txBody>
          <a:bodyPr wrap="square">
            <a:spAutoFit/>
          </a:bodyPr>
          <a:lstStyle/>
          <a:p>
            <a:pPr lvl="0" defTabSz="914400" eaLnBrk="0" fontAlgn="base" hangingPunct="0">
              <a:spcBef>
                <a:spcPct val="0"/>
              </a:spcBef>
              <a:spcAft>
                <a:spcPct val="0"/>
              </a:spcAft>
              <a:buFontTx/>
              <a:buChar char="•"/>
            </a:pPr>
            <a:r>
              <a:rPr lang="en-US" altLang="en-US" sz="1400" b="1" dirty="0" err="1">
                <a:latin typeface="Arial" panose="020B0604020202020204" pitchFamily="34" charset="0"/>
              </a:rPr>
              <a:t>Qëllimi</a:t>
            </a:r>
            <a:r>
              <a:rPr lang="en-US" altLang="en-US" sz="1400" dirty="0">
                <a:latin typeface="Arial" panose="020B0604020202020204" pitchFamily="34" charset="0"/>
              </a:rPr>
              <a:t>: </a:t>
            </a:r>
            <a:r>
              <a:rPr lang="en-US" altLang="en-US" sz="1400" dirty="0" err="1">
                <a:latin typeface="Arial" panose="020B0604020202020204" pitchFamily="34" charset="0"/>
              </a:rPr>
              <a:t>Të</a:t>
            </a:r>
            <a:r>
              <a:rPr lang="en-US" altLang="en-US" sz="1400" dirty="0">
                <a:latin typeface="Arial" panose="020B0604020202020204" pitchFamily="34" charset="0"/>
              </a:rPr>
              <a:t> </a:t>
            </a:r>
            <a:r>
              <a:rPr lang="en-US" altLang="en-US" sz="1400" dirty="0" err="1">
                <a:latin typeface="Arial" panose="020B0604020202020204" pitchFamily="34" charset="0"/>
              </a:rPr>
              <a:t>realizohen</a:t>
            </a:r>
            <a:r>
              <a:rPr lang="en-US" altLang="en-US" sz="1400" dirty="0">
                <a:latin typeface="Arial" panose="020B0604020202020204" pitchFamily="34" charset="0"/>
              </a:rPr>
              <a:t> </a:t>
            </a:r>
            <a:r>
              <a:rPr lang="en-US" altLang="en-US" sz="1400" dirty="0" err="1">
                <a:latin typeface="Arial" panose="020B0604020202020204" pitchFamily="34" charset="0"/>
              </a:rPr>
              <a:t>dokumentarë</a:t>
            </a:r>
            <a:r>
              <a:rPr lang="en-US" altLang="en-US" sz="1400" dirty="0">
                <a:latin typeface="Arial" panose="020B0604020202020204" pitchFamily="34" charset="0"/>
              </a:rPr>
              <a:t> </a:t>
            </a:r>
            <a:r>
              <a:rPr lang="en-US" altLang="en-US" sz="1400" dirty="0" err="1">
                <a:latin typeface="Arial" panose="020B0604020202020204" pitchFamily="34" charset="0"/>
              </a:rPr>
              <a:t>që</a:t>
            </a:r>
            <a:r>
              <a:rPr lang="en-US" altLang="en-US" sz="1400" dirty="0">
                <a:latin typeface="Arial" panose="020B0604020202020204" pitchFamily="34" charset="0"/>
              </a:rPr>
              <a:t> </a:t>
            </a:r>
            <a:r>
              <a:rPr lang="en-US" altLang="en-US" sz="1400" dirty="0" err="1">
                <a:latin typeface="Arial" panose="020B0604020202020204" pitchFamily="34" charset="0"/>
              </a:rPr>
              <a:t>përshkruajnë</a:t>
            </a:r>
            <a:r>
              <a:rPr lang="en-US" altLang="en-US" sz="1400" dirty="0">
                <a:latin typeface="Arial" panose="020B0604020202020204" pitchFamily="34" charset="0"/>
              </a:rPr>
              <a:t> </a:t>
            </a:r>
            <a:r>
              <a:rPr lang="en-US" altLang="en-US" sz="1400" dirty="0" err="1">
                <a:latin typeface="Arial" panose="020B0604020202020204" pitchFamily="34" charset="0"/>
              </a:rPr>
              <a:t>jetën</a:t>
            </a:r>
            <a:r>
              <a:rPr lang="en-US" altLang="en-US" sz="1400" dirty="0">
                <a:latin typeface="Arial" panose="020B0604020202020204" pitchFamily="34" charset="0"/>
              </a:rPr>
              <a:t> </a:t>
            </a:r>
            <a:r>
              <a:rPr lang="en-US" altLang="en-US" sz="1400" dirty="0" err="1">
                <a:latin typeface="Arial" panose="020B0604020202020204" pitchFamily="34" charset="0"/>
              </a:rPr>
              <a:t>dhe</a:t>
            </a:r>
            <a:r>
              <a:rPr lang="en-US" altLang="en-US" sz="1400" dirty="0">
                <a:latin typeface="Arial" panose="020B0604020202020204" pitchFamily="34" charset="0"/>
              </a:rPr>
              <a:t> </a:t>
            </a:r>
            <a:r>
              <a:rPr lang="en-US" altLang="en-US" sz="1400" dirty="0" err="1">
                <a:latin typeface="Arial" panose="020B0604020202020204" pitchFamily="34" charset="0"/>
              </a:rPr>
              <a:t>veprën</a:t>
            </a:r>
            <a:r>
              <a:rPr lang="en-US" altLang="en-US" sz="1400" dirty="0">
                <a:latin typeface="Arial" panose="020B0604020202020204" pitchFamily="34" charset="0"/>
              </a:rPr>
              <a:t> e </a:t>
            </a:r>
            <a:r>
              <a:rPr lang="en-US" altLang="en-US" sz="1400" dirty="0" err="1">
                <a:latin typeface="Arial" panose="020B0604020202020204" pitchFamily="34" charset="0"/>
              </a:rPr>
              <a:t>personaliteteve</a:t>
            </a:r>
            <a:r>
              <a:rPr lang="en-US" altLang="en-US" sz="1400" dirty="0">
                <a:latin typeface="Arial" panose="020B0604020202020204" pitchFamily="34" charset="0"/>
              </a:rPr>
              <a:t> </a:t>
            </a:r>
            <a:r>
              <a:rPr lang="en-US" altLang="en-US" sz="1400" dirty="0" err="1">
                <a:latin typeface="Arial" panose="020B0604020202020204" pitchFamily="34" charset="0"/>
              </a:rPr>
              <a:t>të</a:t>
            </a:r>
            <a:r>
              <a:rPr lang="en-US" altLang="en-US" sz="1400" dirty="0">
                <a:latin typeface="Arial" panose="020B0604020202020204" pitchFamily="34" charset="0"/>
              </a:rPr>
              <a:t> </a:t>
            </a:r>
            <a:r>
              <a:rPr lang="en-US" altLang="en-US" sz="1400" dirty="0" err="1">
                <a:latin typeface="Arial" panose="020B0604020202020204" pitchFamily="34" charset="0"/>
              </a:rPr>
              <a:t>shquara</a:t>
            </a:r>
            <a:r>
              <a:rPr lang="en-US" altLang="en-US" sz="1400" dirty="0">
                <a:latin typeface="Arial" panose="020B0604020202020204" pitchFamily="34" charset="0"/>
              </a:rPr>
              <a:t> </a:t>
            </a:r>
            <a:r>
              <a:rPr lang="en-US" altLang="en-US" sz="1400" dirty="0" err="1">
                <a:latin typeface="Arial" panose="020B0604020202020204" pitchFamily="34" charset="0"/>
              </a:rPr>
              <a:t>që</a:t>
            </a:r>
            <a:r>
              <a:rPr lang="en-US" altLang="en-US" sz="1400" dirty="0">
                <a:latin typeface="Arial" panose="020B0604020202020204" pitchFamily="34" charset="0"/>
              </a:rPr>
              <a:t> </a:t>
            </a:r>
            <a:r>
              <a:rPr lang="en-US" altLang="en-US" sz="1400" dirty="0" err="1">
                <a:latin typeface="Arial" panose="020B0604020202020204" pitchFamily="34" charset="0"/>
              </a:rPr>
              <a:t>kanë</a:t>
            </a:r>
            <a:r>
              <a:rPr lang="en-US" altLang="en-US" sz="1400" dirty="0">
                <a:latin typeface="Arial" panose="020B0604020202020204" pitchFamily="34" charset="0"/>
              </a:rPr>
              <a:t> </a:t>
            </a:r>
            <a:r>
              <a:rPr lang="en-US" altLang="en-US" sz="1400" dirty="0" err="1">
                <a:latin typeface="Arial" panose="020B0604020202020204" pitchFamily="34" charset="0"/>
              </a:rPr>
              <a:t>kontribuar</a:t>
            </a:r>
            <a:r>
              <a:rPr lang="en-US" altLang="en-US" sz="1400" dirty="0">
                <a:latin typeface="Arial" panose="020B0604020202020204" pitchFamily="34" charset="0"/>
              </a:rPr>
              <a:t> </a:t>
            </a:r>
            <a:r>
              <a:rPr lang="en-US" altLang="en-US" sz="1400" dirty="0" err="1">
                <a:latin typeface="Arial" panose="020B0604020202020204" pitchFamily="34" charset="0"/>
              </a:rPr>
              <a:t>në</a:t>
            </a:r>
            <a:r>
              <a:rPr lang="en-US" altLang="en-US" sz="1400" dirty="0">
                <a:latin typeface="Arial" panose="020B0604020202020204" pitchFamily="34" charset="0"/>
              </a:rPr>
              <a:t> </a:t>
            </a:r>
            <a:r>
              <a:rPr lang="en-US" altLang="en-US" sz="1400" dirty="0" err="1">
                <a:latin typeface="Arial" panose="020B0604020202020204" pitchFamily="34" charset="0"/>
              </a:rPr>
              <a:t>ruajtjen</a:t>
            </a:r>
            <a:r>
              <a:rPr lang="en-US" altLang="en-US" sz="1400" dirty="0">
                <a:latin typeface="Arial" panose="020B0604020202020204" pitchFamily="34" charset="0"/>
              </a:rPr>
              <a:t> </a:t>
            </a:r>
            <a:r>
              <a:rPr lang="en-US" altLang="en-US" sz="1400" dirty="0" err="1">
                <a:latin typeface="Arial" panose="020B0604020202020204" pitchFamily="34" charset="0"/>
              </a:rPr>
              <a:t>dhe</a:t>
            </a:r>
            <a:r>
              <a:rPr lang="en-US" altLang="en-US" sz="1400" dirty="0">
                <a:latin typeface="Arial" panose="020B0604020202020204" pitchFamily="34" charset="0"/>
              </a:rPr>
              <a:t> </a:t>
            </a:r>
            <a:r>
              <a:rPr lang="en-US" altLang="en-US" sz="1400" dirty="0" err="1">
                <a:latin typeface="Arial" panose="020B0604020202020204" pitchFamily="34" charset="0"/>
              </a:rPr>
              <a:t>zhvillimin</a:t>
            </a:r>
            <a:r>
              <a:rPr lang="en-US" altLang="en-US" sz="1400" dirty="0">
                <a:latin typeface="Arial" panose="020B0604020202020204" pitchFamily="34" charset="0"/>
              </a:rPr>
              <a:t> e </a:t>
            </a:r>
            <a:r>
              <a:rPr lang="en-US" altLang="en-US" sz="1400" dirty="0" err="1">
                <a:latin typeface="Arial" panose="020B0604020202020204" pitchFamily="34" charset="0"/>
              </a:rPr>
              <a:t>trashëgimisë</a:t>
            </a:r>
            <a:r>
              <a:rPr lang="en-US" altLang="en-US" sz="1400" dirty="0">
                <a:latin typeface="Arial" panose="020B0604020202020204" pitchFamily="34" charset="0"/>
              </a:rPr>
              <a:t> </a:t>
            </a:r>
            <a:r>
              <a:rPr lang="en-US" altLang="en-US" sz="1400" dirty="0" err="1">
                <a:latin typeface="Arial" panose="020B0604020202020204" pitchFamily="34" charset="0"/>
              </a:rPr>
              <a:t>kulturore</a:t>
            </a:r>
            <a:r>
              <a:rPr lang="en-US" altLang="en-US" sz="1400" dirty="0">
                <a:latin typeface="Arial" panose="020B0604020202020204" pitchFamily="34" charset="0"/>
              </a:rPr>
              <a:t> </a:t>
            </a:r>
            <a:r>
              <a:rPr lang="en-US" altLang="en-US" sz="1400" dirty="0" err="1">
                <a:latin typeface="Arial" panose="020B0604020202020204" pitchFamily="34" charset="0"/>
              </a:rPr>
              <a:t>jomateriale</a:t>
            </a:r>
            <a:r>
              <a:rPr lang="en-US" altLang="en-US" sz="1400" dirty="0">
                <a:latin typeface="Arial" panose="020B0604020202020204" pitchFamily="34" charset="0"/>
              </a:rPr>
              <a:t> </a:t>
            </a:r>
            <a:r>
              <a:rPr lang="en-US" altLang="en-US" sz="1400" dirty="0" err="1">
                <a:latin typeface="Arial" panose="020B0604020202020204" pitchFamily="34" charset="0"/>
              </a:rPr>
              <a:t>shqiptare</a:t>
            </a:r>
            <a:r>
              <a:rPr lang="en-US" altLang="en-US" sz="1400" dirty="0" smtClean="0">
                <a:latin typeface="Arial" panose="020B0604020202020204" pitchFamily="34" charset="0"/>
              </a:rPr>
              <a:t>.</a:t>
            </a:r>
            <a:br>
              <a:rPr lang="en-US" altLang="en-US" sz="1400" dirty="0" smtClean="0">
                <a:latin typeface="Arial" panose="020B0604020202020204" pitchFamily="34" charset="0"/>
              </a:rPr>
            </a:br>
            <a:endParaRPr lang="en-US" altLang="en-US" sz="1400" dirty="0">
              <a:latin typeface="Arial" panose="020B0604020202020204" pitchFamily="34" charset="0"/>
            </a:endParaRPr>
          </a:p>
        </p:txBody>
      </p:sp>
      <p:sp>
        <p:nvSpPr>
          <p:cNvPr id="5" name="Rectangle 4"/>
          <p:cNvSpPr/>
          <p:nvPr/>
        </p:nvSpPr>
        <p:spPr>
          <a:xfrm>
            <a:off x="5211030" y="2426442"/>
            <a:ext cx="4522407" cy="1600438"/>
          </a:xfrm>
          <a:prstGeom prst="rect">
            <a:avLst/>
          </a:prstGeom>
          <a:solidFill>
            <a:schemeClr val="accent1">
              <a:lumMod val="20000"/>
              <a:lumOff val="80000"/>
            </a:schemeClr>
          </a:solidFill>
        </p:spPr>
        <p:txBody>
          <a:bodyPr wrap="square">
            <a:spAutoFit/>
          </a:bodyPr>
          <a:lstStyle/>
          <a:p>
            <a:pPr lvl="1" defTabSz="914400" eaLnBrk="0" fontAlgn="base" hangingPunct="0">
              <a:spcBef>
                <a:spcPct val="0"/>
              </a:spcBef>
              <a:spcAft>
                <a:spcPct val="0"/>
              </a:spcAft>
              <a:buFontTx/>
              <a:buChar char="•"/>
            </a:pPr>
            <a:r>
              <a:rPr lang="en-US" altLang="en-US" sz="1400" dirty="0" err="1" smtClean="0">
                <a:latin typeface="Arial" panose="020B0604020202020204" pitchFamily="34" charset="0"/>
              </a:rPr>
              <a:t>Shpalosja</a:t>
            </a:r>
            <a:r>
              <a:rPr lang="en-US" altLang="en-US" sz="1400" dirty="0" smtClean="0">
                <a:latin typeface="Arial" panose="020B0604020202020204" pitchFamily="34" charset="0"/>
              </a:rPr>
              <a:t> </a:t>
            </a:r>
            <a:r>
              <a:rPr lang="en-US" altLang="en-US" sz="1400" dirty="0">
                <a:latin typeface="Arial" panose="020B0604020202020204" pitchFamily="34" charset="0"/>
              </a:rPr>
              <a:t>e </a:t>
            </a:r>
            <a:r>
              <a:rPr lang="en-US" altLang="en-US" sz="1400" dirty="0" err="1">
                <a:latin typeface="Arial" panose="020B0604020202020204" pitchFamily="34" charset="0"/>
              </a:rPr>
              <a:t>kontributit</a:t>
            </a:r>
            <a:r>
              <a:rPr lang="en-US" altLang="en-US" sz="1400" dirty="0">
                <a:latin typeface="Arial" panose="020B0604020202020204" pitchFamily="34" charset="0"/>
              </a:rPr>
              <a:t> </a:t>
            </a:r>
            <a:r>
              <a:rPr lang="en-US" altLang="en-US" sz="1400" dirty="0" err="1">
                <a:latin typeface="Arial" panose="020B0604020202020204" pitchFamily="34" charset="0"/>
              </a:rPr>
              <a:t>të</a:t>
            </a:r>
            <a:r>
              <a:rPr lang="en-US" altLang="en-US" sz="1400" dirty="0">
                <a:latin typeface="Arial" panose="020B0604020202020204" pitchFamily="34" charset="0"/>
              </a:rPr>
              <a:t> </a:t>
            </a:r>
            <a:r>
              <a:rPr lang="en-US" altLang="en-US" sz="1400" dirty="0" err="1">
                <a:latin typeface="Arial" panose="020B0604020202020204" pitchFamily="34" charset="0"/>
              </a:rPr>
              <a:t>këtyre</a:t>
            </a:r>
            <a:r>
              <a:rPr lang="en-US" altLang="en-US" sz="1400" dirty="0">
                <a:latin typeface="Arial" panose="020B0604020202020204" pitchFamily="34" charset="0"/>
              </a:rPr>
              <a:t> </a:t>
            </a:r>
            <a:r>
              <a:rPr lang="en-US" altLang="en-US" sz="1400" dirty="0" err="1">
                <a:latin typeface="Arial" panose="020B0604020202020204" pitchFamily="34" charset="0"/>
              </a:rPr>
              <a:t>figurave</a:t>
            </a:r>
            <a:r>
              <a:rPr lang="en-US" altLang="en-US" sz="1400" dirty="0">
                <a:latin typeface="Arial" panose="020B0604020202020204" pitchFamily="34" charset="0"/>
              </a:rPr>
              <a:t> </a:t>
            </a:r>
            <a:r>
              <a:rPr lang="en-US" altLang="en-US" sz="1400" dirty="0" err="1">
                <a:latin typeface="Arial" panose="020B0604020202020204" pitchFamily="34" charset="0"/>
              </a:rPr>
              <a:t>në</a:t>
            </a:r>
            <a:r>
              <a:rPr lang="en-US" altLang="en-US" sz="1400" dirty="0">
                <a:latin typeface="Arial" panose="020B0604020202020204" pitchFamily="34" charset="0"/>
              </a:rPr>
              <a:t> </a:t>
            </a:r>
            <a:r>
              <a:rPr lang="en-US" altLang="en-US" sz="1400" dirty="0" err="1">
                <a:latin typeface="Arial" panose="020B0604020202020204" pitchFamily="34" charset="0"/>
              </a:rPr>
              <a:t>dokumentimin</a:t>
            </a:r>
            <a:r>
              <a:rPr lang="en-US" altLang="en-US" sz="1400" dirty="0">
                <a:latin typeface="Arial" panose="020B0604020202020204" pitchFamily="34" charset="0"/>
              </a:rPr>
              <a:t>, </a:t>
            </a:r>
            <a:r>
              <a:rPr lang="en-US" altLang="en-US" sz="1400" dirty="0" err="1">
                <a:latin typeface="Arial" panose="020B0604020202020204" pitchFamily="34" charset="0"/>
              </a:rPr>
              <a:t>studimin</a:t>
            </a:r>
            <a:r>
              <a:rPr lang="en-US" altLang="en-US" sz="1400" dirty="0">
                <a:latin typeface="Arial" panose="020B0604020202020204" pitchFamily="34" charset="0"/>
              </a:rPr>
              <a:t> </a:t>
            </a:r>
            <a:r>
              <a:rPr lang="en-US" altLang="en-US" sz="1400" dirty="0" err="1">
                <a:latin typeface="Arial" panose="020B0604020202020204" pitchFamily="34" charset="0"/>
              </a:rPr>
              <a:t>dhe</a:t>
            </a:r>
            <a:r>
              <a:rPr lang="en-US" altLang="en-US" sz="1400" dirty="0">
                <a:latin typeface="Arial" panose="020B0604020202020204" pitchFamily="34" charset="0"/>
              </a:rPr>
              <a:t> </a:t>
            </a:r>
            <a:r>
              <a:rPr lang="en-US" altLang="en-US" sz="1400" dirty="0" err="1">
                <a:latin typeface="Arial" panose="020B0604020202020204" pitchFamily="34" charset="0"/>
              </a:rPr>
              <a:t>promovimin</a:t>
            </a:r>
            <a:r>
              <a:rPr lang="en-US" altLang="en-US" sz="1400" dirty="0">
                <a:latin typeface="Arial" panose="020B0604020202020204" pitchFamily="34" charset="0"/>
              </a:rPr>
              <a:t> e </a:t>
            </a:r>
            <a:r>
              <a:rPr lang="en-US" altLang="en-US" sz="1400" dirty="0" err="1">
                <a:latin typeface="Arial" panose="020B0604020202020204" pitchFamily="34" charset="0"/>
              </a:rPr>
              <a:t>pasurisë</a:t>
            </a:r>
            <a:r>
              <a:rPr lang="en-US" altLang="en-US" sz="1400" dirty="0">
                <a:latin typeface="Arial" panose="020B0604020202020204" pitchFamily="34" charset="0"/>
              </a:rPr>
              <a:t> </a:t>
            </a:r>
            <a:r>
              <a:rPr lang="en-US" altLang="en-US" sz="1400" dirty="0" err="1">
                <a:latin typeface="Arial" panose="020B0604020202020204" pitchFamily="34" charset="0"/>
              </a:rPr>
              <a:t>kulturore</a:t>
            </a:r>
            <a:r>
              <a:rPr lang="en-US" altLang="en-US" sz="1400" dirty="0">
                <a:latin typeface="Arial" panose="020B0604020202020204" pitchFamily="34" charset="0"/>
              </a:rPr>
              <a:t> </a:t>
            </a:r>
            <a:r>
              <a:rPr lang="en-US" altLang="en-US" sz="1400" dirty="0" err="1">
                <a:latin typeface="Arial" panose="020B0604020202020204" pitchFamily="34" charset="0"/>
              </a:rPr>
              <a:t>popullore</a:t>
            </a:r>
            <a:r>
              <a:rPr lang="en-US" altLang="en-US" sz="1400" dirty="0">
                <a:latin typeface="Arial" panose="020B0604020202020204" pitchFamily="34" charset="0"/>
              </a:rPr>
              <a:t>. </a:t>
            </a:r>
          </a:p>
          <a:p>
            <a:pPr lvl="1" defTabSz="914400" eaLnBrk="0" fontAlgn="base" hangingPunct="0">
              <a:spcBef>
                <a:spcPct val="0"/>
              </a:spcBef>
              <a:spcAft>
                <a:spcPct val="0"/>
              </a:spcAft>
              <a:buFontTx/>
              <a:buChar char="•"/>
            </a:pPr>
            <a:r>
              <a:rPr lang="en-US" altLang="en-US" sz="1400" dirty="0" err="1">
                <a:latin typeface="Arial" panose="020B0604020202020204" pitchFamily="34" charset="0"/>
              </a:rPr>
              <a:t>Përdorimi</a:t>
            </a:r>
            <a:r>
              <a:rPr lang="en-US" altLang="en-US" sz="1400" dirty="0">
                <a:latin typeface="Arial" panose="020B0604020202020204" pitchFamily="34" charset="0"/>
              </a:rPr>
              <a:t> </a:t>
            </a:r>
            <a:r>
              <a:rPr lang="en-US" altLang="en-US" sz="1400" dirty="0" err="1">
                <a:latin typeface="Arial" panose="020B0604020202020204" pitchFamily="34" charset="0"/>
              </a:rPr>
              <a:t>i</a:t>
            </a:r>
            <a:r>
              <a:rPr lang="en-US" altLang="en-US" sz="1400" dirty="0">
                <a:latin typeface="Arial" panose="020B0604020202020204" pitchFamily="34" charset="0"/>
              </a:rPr>
              <a:t> </a:t>
            </a:r>
            <a:r>
              <a:rPr lang="en-US" altLang="en-US" sz="1400" dirty="0" err="1">
                <a:latin typeface="Arial" panose="020B0604020202020204" pitchFamily="34" charset="0"/>
              </a:rPr>
              <a:t>materialeve</a:t>
            </a:r>
            <a:r>
              <a:rPr lang="en-US" altLang="en-US" sz="1400" dirty="0">
                <a:latin typeface="Arial" panose="020B0604020202020204" pitchFamily="34" charset="0"/>
              </a:rPr>
              <a:t> </a:t>
            </a:r>
            <a:r>
              <a:rPr lang="en-US" altLang="en-US" sz="1400" dirty="0" err="1">
                <a:latin typeface="Arial" panose="020B0604020202020204" pitchFamily="34" charset="0"/>
              </a:rPr>
              <a:t>të</a:t>
            </a:r>
            <a:r>
              <a:rPr lang="en-US" altLang="en-US" sz="1400" dirty="0">
                <a:latin typeface="Arial" panose="020B0604020202020204" pitchFamily="34" charset="0"/>
              </a:rPr>
              <a:t> </a:t>
            </a:r>
            <a:r>
              <a:rPr lang="en-US" altLang="en-US" sz="1400" dirty="0" err="1">
                <a:latin typeface="Arial" panose="020B0604020202020204" pitchFamily="34" charset="0"/>
              </a:rPr>
              <a:t>arkivuara</a:t>
            </a:r>
            <a:r>
              <a:rPr lang="en-US" altLang="en-US" sz="1400" dirty="0">
                <a:latin typeface="Arial" panose="020B0604020202020204" pitchFamily="34" charset="0"/>
              </a:rPr>
              <a:t>, </a:t>
            </a:r>
            <a:r>
              <a:rPr lang="en-US" altLang="en-US" sz="1400" dirty="0" err="1">
                <a:latin typeface="Arial" panose="020B0604020202020204" pitchFamily="34" charset="0"/>
              </a:rPr>
              <a:t>intervistave</a:t>
            </a:r>
            <a:r>
              <a:rPr lang="en-US" altLang="en-US" sz="1400" dirty="0">
                <a:latin typeface="Arial" panose="020B0604020202020204" pitchFamily="34" charset="0"/>
              </a:rPr>
              <a:t> </a:t>
            </a:r>
            <a:r>
              <a:rPr lang="en-US" altLang="en-US" sz="1400" dirty="0" err="1">
                <a:latin typeface="Arial" panose="020B0604020202020204" pitchFamily="34" charset="0"/>
              </a:rPr>
              <a:t>dhe</a:t>
            </a:r>
            <a:r>
              <a:rPr lang="en-US" altLang="en-US" sz="1400" dirty="0">
                <a:latin typeface="Arial" panose="020B0604020202020204" pitchFamily="34" charset="0"/>
              </a:rPr>
              <a:t> </a:t>
            </a:r>
            <a:r>
              <a:rPr lang="en-US" altLang="en-US" sz="1400" dirty="0" err="1">
                <a:latin typeface="Arial" panose="020B0604020202020204" pitchFamily="34" charset="0"/>
              </a:rPr>
              <a:t>ngjarjeve</a:t>
            </a:r>
            <a:r>
              <a:rPr lang="en-US" altLang="en-US" sz="1400" dirty="0">
                <a:latin typeface="Arial" panose="020B0604020202020204" pitchFamily="34" charset="0"/>
              </a:rPr>
              <a:t> </a:t>
            </a:r>
            <a:r>
              <a:rPr lang="en-US" altLang="en-US" sz="1400" dirty="0" err="1">
                <a:latin typeface="Arial" panose="020B0604020202020204" pitchFamily="34" charset="0"/>
              </a:rPr>
              <a:t>historike</a:t>
            </a:r>
            <a:r>
              <a:rPr lang="en-US" altLang="en-US" sz="1400" dirty="0">
                <a:latin typeface="Arial" panose="020B0604020202020204" pitchFamily="34" charset="0"/>
              </a:rPr>
              <a:t> </a:t>
            </a:r>
            <a:r>
              <a:rPr lang="en-US" altLang="en-US" sz="1400" dirty="0" err="1">
                <a:latin typeface="Arial" panose="020B0604020202020204" pitchFamily="34" charset="0"/>
              </a:rPr>
              <a:t>për</a:t>
            </a:r>
            <a:r>
              <a:rPr lang="en-US" altLang="en-US" sz="1400" dirty="0">
                <a:latin typeface="Arial" panose="020B0604020202020204" pitchFamily="34" charset="0"/>
              </a:rPr>
              <a:t> </a:t>
            </a:r>
            <a:r>
              <a:rPr lang="en-US" altLang="en-US" sz="1400" dirty="0" err="1">
                <a:latin typeface="Arial" panose="020B0604020202020204" pitchFamily="34" charset="0"/>
              </a:rPr>
              <a:t>të</a:t>
            </a:r>
            <a:r>
              <a:rPr lang="en-US" altLang="en-US" sz="1400" dirty="0">
                <a:latin typeface="Arial" panose="020B0604020202020204" pitchFamily="34" charset="0"/>
              </a:rPr>
              <a:t> </a:t>
            </a:r>
            <a:r>
              <a:rPr lang="en-US" altLang="en-US" sz="1400" dirty="0" err="1">
                <a:latin typeface="Arial" panose="020B0604020202020204" pitchFamily="34" charset="0"/>
              </a:rPr>
              <a:t>pasuruar</a:t>
            </a:r>
            <a:r>
              <a:rPr lang="en-US" altLang="en-US" sz="1400" dirty="0">
                <a:latin typeface="Arial" panose="020B0604020202020204" pitchFamily="34" charset="0"/>
              </a:rPr>
              <a:t> </a:t>
            </a:r>
            <a:r>
              <a:rPr lang="en-US" altLang="en-US" sz="1400" dirty="0" err="1">
                <a:latin typeface="Arial" panose="020B0604020202020204" pitchFamily="34" charset="0"/>
              </a:rPr>
              <a:t>portretet</a:t>
            </a:r>
            <a:r>
              <a:rPr lang="en-US" altLang="en-US" sz="1400" dirty="0">
                <a:latin typeface="Arial" panose="020B0604020202020204" pitchFamily="34" charset="0"/>
              </a:rPr>
              <a:t> e </a:t>
            </a:r>
            <a:r>
              <a:rPr lang="en-US" altLang="en-US" sz="1400" dirty="0" err="1">
                <a:latin typeface="Arial" panose="020B0604020202020204" pitchFamily="34" charset="0"/>
              </a:rPr>
              <a:t>këtyre</a:t>
            </a:r>
            <a:r>
              <a:rPr lang="en-US" altLang="en-US" sz="1400" dirty="0">
                <a:latin typeface="Arial" panose="020B0604020202020204" pitchFamily="34" charset="0"/>
              </a:rPr>
              <a:t> </a:t>
            </a:r>
            <a:r>
              <a:rPr lang="en-US" altLang="en-US" sz="1400" dirty="0" err="1">
                <a:latin typeface="Arial" panose="020B0604020202020204" pitchFamily="34" charset="0"/>
              </a:rPr>
              <a:t>figurave</a:t>
            </a:r>
            <a:r>
              <a:rPr lang="en-US" altLang="en-US" sz="1400" dirty="0">
                <a:latin typeface="Arial" panose="020B0604020202020204" pitchFamily="34" charset="0"/>
              </a:rPr>
              <a:t>. </a:t>
            </a:r>
            <a:br>
              <a:rPr lang="en-US" altLang="en-US" sz="1400" dirty="0">
                <a:latin typeface="Arial" panose="020B0604020202020204" pitchFamily="34" charset="0"/>
              </a:rPr>
            </a:br>
            <a:endParaRPr lang="en-US" altLang="en-US" sz="1400" dirty="0">
              <a:latin typeface="Arial" panose="020B0604020202020204" pitchFamily="34" charset="0"/>
            </a:endParaRPr>
          </a:p>
        </p:txBody>
      </p:sp>
    </p:spTree>
    <p:extLst>
      <p:ext uri="{BB962C8B-B14F-4D97-AF65-F5344CB8AC3E}">
        <p14:creationId xmlns:p14="http://schemas.microsoft.com/office/powerpoint/2010/main" val="10072471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2844" y="3064585"/>
            <a:ext cx="10701867" cy="615594"/>
          </a:xfrm>
          <a:solidFill>
            <a:schemeClr val="tx2"/>
          </a:solidFill>
        </p:spPr>
        <p:txBody>
          <a:bodyPr>
            <a:noAutofit/>
          </a:bodyPr>
          <a:lstStyle/>
          <a:p>
            <a:pPr algn="ctr"/>
            <a:r>
              <a:rPr lang="it-IT" sz="2400" dirty="0" smtClean="0">
                <a:solidFill>
                  <a:schemeClr val="tx1"/>
                </a:solidFill>
                <a:latin typeface="HELVETICA" panose="020B0604020202020204" pitchFamily="34" charset="0"/>
                <a:cs typeface="HELVETICA" panose="020B0604020202020204" pitchFamily="34" charset="0"/>
              </a:rPr>
              <a:t>FALEMINDERIT!</a:t>
            </a:r>
            <a:endParaRPr lang="en-US" sz="2400" dirty="0">
              <a:solidFill>
                <a:schemeClr val="tx1"/>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8026" b="31916"/>
          <a:stretch/>
        </p:blipFill>
        <p:spPr>
          <a:xfrm>
            <a:off x="4439040" y="1721206"/>
            <a:ext cx="2749473" cy="1106311"/>
          </a:xfrm>
          <a:prstGeom prst="rect">
            <a:avLst/>
          </a:prstGeom>
        </p:spPr>
      </p:pic>
    </p:spTree>
    <p:extLst>
      <p:ext uri="{BB962C8B-B14F-4D97-AF65-F5344CB8AC3E}">
        <p14:creationId xmlns:p14="http://schemas.microsoft.com/office/powerpoint/2010/main" val="3341120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02473399"/>
              </p:ext>
            </p:extLst>
          </p:nvPr>
        </p:nvGraphicFramePr>
        <p:xfrm>
          <a:off x="837063" y="239104"/>
          <a:ext cx="8419824" cy="5991399"/>
        </p:xfrm>
        <a:graphic>
          <a:graphicData uri="http://schemas.openxmlformats.org/drawingml/2006/table">
            <a:tbl>
              <a:tblPr firstRow="1" firstCol="1" bandRow="1">
                <a:tableStyleId>{5C22544A-7EE6-4342-B048-85BDC9FD1C3A}</a:tableStyleId>
              </a:tblPr>
              <a:tblGrid>
                <a:gridCol w="664357">
                  <a:extLst>
                    <a:ext uri="{9D8B030D-6E8A-4147-A177-3AD203B41FA5}">
                      <a16:colId xmlns:a16="http://schemas.microsoft.com/office/drawing/2014/main" val="2265587614"/>
                    </a:ext>
                  </a:extLst>
                </a:gridCol>
                <a:gridCol w="4921956">
                  <a:extLst>
                    <a:ext uri="{9D8B030D-6E8A-4147-A177-3AD203B41FA5}">
                      <a16:colId xmlns:a16="http://schemas.microsoft.com/office/drawing/2014/main" val="2749315926"/>
                    </a:ext>
                  </a:extLst>
                </a:gridCol>
                <a:gridCol w="2833511">
                  <a:extLst>
                    <a:ext uri="{9D8B030D-6E8A-4147-A177-3AD203B41FA5}">
                      <a16:colId xmlns:a16="http://schemas.microsoft.com/office/drawing/2014/main" val="2358322666"/>
                    </a:ext>
                  </a:extLst>
                </a:gridCol>
              </a:tblGrid>
              <a:tr h="468423">
                <a:tc>
                  <a:txBody>
                    <a:bodyPr/>
                    <a:lstStyle/>
                    <a:p>
                      <a:pPr algn="ctr" fontAlgn="ctr"/>
                      <a:r>
                        <a:rPr lang="en-US" sz="1400" u="none" strike="noStrike">
                          <a:effectLst/>
                        </a:rPr>
                        <a:t>Nr.</a:t>
                      </a:r>
                      <a:endParaRPr lang="en-US" sz="1400" b="1" i="0" u="none" strike="noStrike">
                        <a:solidFill>
                          <a:srgbClr val="000000"/>
                        </a:solidFill>
                        <a:effectLst/>
                        <a:latin typeface="Times New Roman" panose="02020603050405020304" pitchFamily="18" charset="0"/>
                      </a:endParaRPr>
                    </a:p>
                  </a:txBody>
                  <a:tcPr marL="6190" marR="6190" marT="6190" marB="6190" anchor="ctr"/>
                </a:tc>
                <a:tc>
                  <a:txBody>
                    <a:bodyPr/>
                    <a:lstStyle/>
                    <a:p>
                      <a:pPr algn="ctr" fontAlgn="ctr"/>
                      <a:r>
                        <a:rPr lang="en-US" sz="1400" u="none" strike="noStrike" dirty="0" err="1">
                          <a:effectLst/>
                        </a:rPr>
                        <a:t>Titulli</a:t>
                      </a:r>
                      <a:r>
                        <a:rPr lang="en-US" sz="1400" u="none" strike="noStrike" dirty="0">
                          <a:effectLst/>
                        </a:rPr>
                        <a:t> </a:t>
                      </a:r>
                      <a:r>
                        <a:rPr lang="en-US" sz="1400" u="none" strike="noStrike" dirty="0" err="1">
                          <a:effectLst/>
                        </a:rPr>
                        <a:t>i</a:t>
                      </a:r>
                      <a:r>
                        <a:rPr lang="en-US" sz="1400" u="none" strike="noStrike" dirty="0">
                          <a:effectLst/>
                        </a:rPr>
                        <a:t> </a:t>
                      </a:r>
                      <a:r>
                        <a:rPr lang="en-US" sz="1400" u="none" strike="noStrike" dirty="0" err="1">
                          <a:effectLst/>
                        </a:rPr>
                        <a:t>Aktivitetit</a:t>
                      </a:r>
                      <a:endParaRPr lang="en-US" sz="1400" b="1" i="0" u="none" strike="noStrike" dirty="0">
                        <a:solidFill>
                          <a:srgbClr val="000000"/>
                        </a:solidFill>
                        <a:effectLst/>
                        <a:latin typeface="Times New Roman" panose="02020603050405020304" pitchFamily="18" charset="0"/>
                      </a:endParaRPr>
                    </a:p>
                  </a:txBody>
                  <a:tcPr marL="6190" marR="6190" marT="6190" marB="6190" anchor="ctr"/>
                </a:tc>
                <a:tc>
                  <a:txBody>
                    <a:bodyPr/>
                    <a:lstStyle/>
                    <a:p>
                      <a:pPr algn="ctr" fontAlgn="ctr"/>
                      <a:r>
                        <a:rPr lang="en-US" sz="1400" b="1" i="0" u="none" strike="noStrike" dirty="0" err="1" smtClean="0">
                          <a:solidFill>
                            <a:schemeClr val="lt1"/>
                          </a:solidFill>
                          <a:effectLst/>
                          <a:latin typeface="+mn-lt"/>
                        </a:rPr>
                        <a:t>Muaji</a:t>
                      </a:r>
                      <a:r>
                        <a:rPr lang="en-US" sz="1400" b="1" i="0" u="none" strike="noStrike" baseline="0" smtClean="0">
                          <a:solidFill>
                            <a:schemeClr val="lt1"/>
                          </a:solidFill>
                          <a:effectLst/>
                          <a:latin typeface="+mn-lt"/>
                        </a:rPr>
                        <a:t> </a:t>
                      </a:r>
                      <a:endParaRPr lang="en-US" sz="1400" b="1" i="0" u="none" strike="noStrike">
                        <a:solidFill>
                          <a:srgbClr val="000000"/>
                        </a:solidFill>
                        <a:effectLst/>
                        <a:latin typeface="Times New Roman" panose="02020603050405020304" pitchFamily="18" charset="0"/>
                      </a:endParaRPr>
                    </a:p>
                  </a:txBody>
                  <a:tcPr marL="6190" marR="6190" marT="6190" marB="6190" anchor="ctr"/>
                </a:tc>
                <a:extLst>
                  <a:ext uri="{0D108BD9-81ED-4DB2-BD59-A6C34878D82A}">
                    <a16:rowId xmlns:a16="http://schemas.microsoft.com/office/drawing/2014/main" val="2383646507"/>
                  </a:ext>
                </a:extLst>
              </a:tr>
              <a:tr h="213057">
                <a:tc>
                  <a:txBody>
                    <a:bodyPr/>
                    <a:lstStyle/>
                    <a:p>
                      <a:pPr algn="ctr" fontAlgn="ctr"/>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extLst>
                  <a:ext uri="{0D108BD9-81ED-4DB2-BD59-A6C34878D82A}">
                    <a16:rowId xmlns:a16="http://schemas.microsoft.com/office/drawing/2014/main" val="3462119458"/>
                  </a:ext>
                </a:extLst>
              </a:tr>
              <a:tr h="426115">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ctr"/>
                      <a:r>
                        <a:rPr lang="en-US" sz="1400" u="none" strike="noStrike" dirty="0" err="1">
                          <a:effectLst/>
                        </a:rPr>
                        <a:t>Premiera</a:t>
                      </a:r>
                      <a:r>
                        <a:rPr lang="en-US" sz="1400" u="none" strike="noStrike" dirty="0">
                          <a:effectLst/>
                        </a:rPr>
                        <a:t> e </a:t>
                      </a:r>
                      <a:r>
                        <a:rPr lang="en-US" sz="1400" u="none" strike="noStrike" dirty="0" err="1">
                          <a:effectLst/>
                        </a:rPr>
                        <a:t>dokumentarit</a:t>
                      </a:r>
                      <a:r>
                        <a:rPr lang="en-US" sz="1400" u="none" strike="noStrike" dirty="0">
                          <a:effectLst/>
                        </a:rPr>
                        <a:t> </a:t>
                      </a:r>
                      <a:r>
                        <a:rPr lang="en-US" sz="1400" u="none" strike="noStrike" dirty="0" err="1">
                          <a:effectLst/>
                        </a:rPr>
                        <a:t>dhe</a:t>
                      </a:r>
                      <a:r>
                        <a:rPr lang="en-US" sz="1400" u="none" strike="noStrike" dirty="0">
                          <a:effectLst/>
                        </a:rPr>
                        <a:t> </a:t>
                      </a:r>
                      <a:r>
                        <a:rPr lang="en-US" sz="1400" u="none" strike="noStrike" dirty="0" err="1">
                          <a:effectLst/>
                        </a:rPr>
                        <a:t>promovimi</a:t>
                      </a:r>
                      <a:r>
                        <a:rPr lang="en-US" sz="1400" u="none" strike="noStrike" dirty="0">
                          <a:effectLst/>
                        </a:rPr>
                        <a:t> </a:t>
                      </a:r>
                      <a:r>
                        <a:rPr lang="en-US" sz="1400" u="none" strike="noStrike" dirty="0" err="1">
                          <a:effectLst/>
                        </a:rPr>
                        <a:t>i</a:t>
                      </a:r>
                      <a:r>
                        <a:rPr lang="en-US" sz="1400" u="none" strike="noStrike" dirty="0">
                          <a:effectLst/>
                        </a:rPr>
                        <a:t> </a:t>
                      </a:r>
                      <a:r>
                        <a:rPr lang="en-US" sz="1400" u="none" strike="noStrike" dirty="0" err="1">
                          <a:effectLst/>
                        </a:rPr>
                        <a:t>librit</a:t>
                      </a:r>
                      <a:r>
                        <a:rPr lang="en-US" sz="1400" u="none" strike="noStrike" dirty="0">
                          <a:effectLst/>
                        </a:rPr>
                        <a:t> "</a:t>
                      </a:r>
                      <a:r>
                        <a:rPr lang="en-US" sz="1400" u="none" strike="noStrike" dirty="0" err="1">
                          <a:effectLst/>
                        </a:rPr>
                        <a:t>Një</a:t>
                      </a:r>
                      <a:r>
                        <a:rPr lang="en-US" sz="1400" u="none" strike="noStrike" dirty="0">
                          <a:effectLst/>
                        </a:rPr>
                        <a:t> </a:t>
                      </a:r>
                      <a:r>
                        <a:rPr lang="en-US" sz="1400" u="none" strike="noStrike" dirty="0" err="1">
                          <a:effectLst/>
                        </a:rPr>
                        <a:t>tufë</a:t>
                      </a:r>
                      <a:r>
                        <a:rPr lang="en-US" sz="1400" u="none" strike="noStrike" dirty="0">
                          <a:effectLst/>
                        </a:rPr>
                        <a:t> </a:t>
                      </a:r>
                      <a:r>
                        <a:rPr lang="en-US" sz="1400" u="none" strike="noStrike" dirty="0" err="1">
                          <a:effectLst/>
                        </a:rPr>
                        <a:t>proverbash</a:t>
                      </a:r>
                      <a:r>
                        <a:rPr lang="en-US" sz="1400" u="none" strike="noStrike" dirty="0">
                          <a:effectLst/>
                        </a:rPr>
                        <a:t>", </a:t>
                      </a:r>
                      <a:r>
                        <a:rPr lang="en-US" sz="1400" u="none" strike="noStrike" dirty="0" err="1">
                          <a:effectLst/>
                        </a:rPr>
                        <a:t>një</a:t>
                      </a:r>
                      <a:r>
                        <a:rPr lang="en-US" sz="1400" u="none" strike="noStrike" dirty="0">
                          <a:effectLst/>
                        </a:rPr>
                        <a:t> </a:t>
                      </a:r>
                      <a:r>
                        <a:rPr lang="en-US" sz="1400" u="none" strike="noStrike" dirty="0" err="1">
                          <a:effectLst/>
                        </a:rPr>
                        <a:t>botim</a:t>
                      </a:r>
                      <a:r>
                        <a:rPr lang="en-US" sz="1400" u="none" strike="noStrike" dirty="0">
                          <a:effectLst/>
                        </a:rPr>
                        <a:t> </a:t>
                      </a:r>
                      <a:r>
                        <a:rPr lang="en-US" sz="1400" u="none" strike="noStrike" dirty="0" err="1">
                          <a:effectLst/>
                        </a:rPr>
                        <a:t>anastatik</a:t>
                      </a:r>
                      <a:r>
                        <a:rPr lang="en-US" sz="1400" u="none" strike="noStrike" dirty="0">
                          <a:effectLst/>
                        </a:rPr>
                        <a:t> </a:t>
                      </a:r>
                      <a:r>
                        <a:rPr lang="en-US" sz="1400" u="none" strike="noStrike" dirty="0" err="1">
                          <a:effectLst/>
                        </a:rPr>
                        <a:t>i</a:t>
                      </a:r>
                      <a:r>
                        <a:rPr lang="en-US" sz="1400" u="none" strike="noStrike" dirty="0">
                          <a:effectLst/>
                        </a:rPr>
                        <a:t> </a:t>
                      </a:r>
                      <a:r>
                        <a:rPr lang="en-US" sz="1400" u="none" strike="noStrike" dirty="0" err="1">
                          <a:effectLst/>
                        </a:rPr>
                        <a:t>folkloristit</a:t>
                      </a:r>
                      <a:r>
                        <a:rPr lang="en-US" sz="1400" u="none" strike="noStrike" dirty="0">
                          <a:effectLst/>
                        </a:rPr>
                        <a:t> </a:t>
                      </a:r>
                      <a:r>
                        <a:rPr lang="en-US" sz="1400" u="none" strike="noStrike" dirty="0" err="1">
                          <a:effectLst/>
                        </a:rPr>
                        <a:t>Sotir</a:t>
                      </a:r>
                      <a:r>
                        <a:rPr lang="en-US" sz="1400" u="none" strike="noStrike" dirty="0">
                          <a:effectLst/>
                        </a:rPr>
                        <a:t> </a:t>
                      </a:r>
                      <a:r>
                        <a:rPr lang="en-US" sz="1400" u="none" strike="noStrike" dirty="0" err="1">
                          <a:effectLst/>
                        </a:rPr>
                        <a:t>Kolea</a:t>
                      </a:r>
                      <a:endParaRPr lang="en-US" sz="1400" b="0" i="0" u="none" strike="noStrike" dirty="0">
                        <a:solidFill>
                          <a:srgbClr val="000000"/>
                        </a:solidFill>
                        <a:effectLst/>
                        <a:latin typeface="Times New Roman" panose="02020603050405020304" pitchFamily="18" charset="0"/>
                      </a:endParaRPr>
                    </a:p>
                  </a:txBody>
                  <a:tcPr marL="6190" marR="6190" marT="6190" marB="6190" anchor="ctr"/>
                </a:tc>
                <a:tc>
                  <a:txBody>
                    <a:bodyPr/>
                    <a:lstStyle/>
                    <a:p>
                      <a:pPr algn="l" fontAlgn="ctr"/>
                      <a:r>
                        <a:rPr lang="en-US" sz="1400" u="none" strike="noStrike" dirty="0" err="1">
                          <a:effectLst/>
                        </a:rPr>
                        <a:t>Shkurt</a:t>
                      </a:r>
                      <a:endParaRPr lang="en-US" sz="1400" b="0" i="0" u="none" strike="noStrike" dirty="0">
                        <a:solidFill>
                          <a:srgbClr val="000000"/>
                        </a:solidFill>
                        <a:effectLst/>
                        <a:latin typeface="Times New Roman" panose="02020603050405020304" pitchFamily="18" charset="0"/>
                      </a:endParaRPr>
                    </a:p>
                  </a:txBody>
                  <a:tcPr marL="6190" marR="6190" marT="6190" marB="6190" anchor="ctr"/>
                </a:tc>
                <a:extLst>
                  <a:ext uri="{0D108BD9-81ED-4DB2-BD59-A6C34878D82A}">
                    <a16:rowId xmlns:a16="http://schemas.microsoft.com/office/drawing/2014/main" val="1833672617"/>
                  </a:ext>
                </a:extLst>
              </a:tr>
              <a:tr h="213057">
                <a:tc>
                  <a:txBody>
                    <a:bodyPr/>
                    <a:lstStyle/>
                    <a:p>
                      <a:pPr algn="ctr" fontAlgn="ctr"/>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extLst>
                  <a:ext uri="{0D108BD9-81ED-4DB2-BD59-A6C34878D82A}">
                    <a16:rowId xmlns:a16="http://schemas.microsoft.com/office/drawing/2014/main" val="1794343270"/>
                  </a:ext>
                </a:extLst>
              </a:tr>
              <a:tr h="426115">
                <a:tc>
                  <a:txBody>
                    <a:bodyPr/>
                    <a:lstStyle/>
                    <a:p>
                      <a:pPr algn="ctr" fontAlgn="ctr"/>
                      <a:r>
                        <a:rPr lang="en-US" sz="1400" u="none" strike="noStrike">
                          <a:effectLst/>
                        </a:rPr>
                        <a:t>2</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ctr"/>
                      <a:r>
                        <a:rPr lang="en-US" sz="1400" u="none" strike="noStrike">
                          <a:effectLst/>
                        </a:rPr>
                        <a:t>Festivali Folklorik Tipologjik Kombëtar i Valles Popullore Burimore – Lushnjë</a:t>
                      </a:r>
                      <a:endParaRPr lang="en-US" sz="1400" b="0" i="0" u="none" strike="noStrike">
                        <a:solidFill>
                          <a:srgbClr val="000000"/>
                        </a:solidFill>
                        <a:effectLst/>
                        <a:latin typeface="Times New Roman" panose="02020603050405020304" pitchFamily="18" charset="0"/>
                      </a:endParaRPr>
                    </a:p>
                  </a:txBody>
                  <a:tcPr marL="6190" marR="6190" marT="6190" marB="6190" anchor="ctr"/>
                </a:tc>
                <a:tc>
                  <a:txBody>
                    <a:bodyPr/>
                    <a:lstStyle/>
                    <a:p>
                      <a:pPr algn="l" fontAlgn="ctr"/>
                      <a:r>
                        <a:rPr lang="en-US" sz="1400" u="none" strike="noStrike">
                          <a:effectLst/>
                        </a:rPr>
                        <a:t>Qershor</a:t>
                      </a:r>
                      <a:endParaRPr lang="en-US" sz="1400" b="0" i="0" u="none" strike="noStrike">
                        <a:solidFill>
                          <a:srgbClr val="000000"/>
                        </a:solidFill>
                        <a:effectLst/>
                        <a:latin typeface="Times New Roman" panose="02020603050405020304" pitchFamily="18" charset="0"/>
                      </a:endParaRPr>
                    </a:p>
                  </a:txBody>
                  <a:tcPr marL="6190" marR="6190" marT="6190" marB="6190" anchor="ctr"/>
                </a:tc>
                <a:extLst>
                  <a:ext uri="{0D108BD9-81ED-4DB2-BD59-A6C34878D82A}">
                    <a16:rowId xmlns:a16="http://schemas.microsoft.com/office/drawing/2014/main" val="2749358296"/>
                  </a:ext>
                </a:extLst>
              </a:tr>
              <a:tr h="213057">
                <a:tc>
                  <a:txBody>
                    <a:bodyPr/>
                    <a:lstStyle/>
                    <a:p>
                      <a:pPr algn="ctr" fontAlgn="ctr"/>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extLst>
                  <a:ext uri="{0D108BD9-81ED-4DB2-BD59-A6C34878D82A}">
                    <a16:rowId xmlns:a16="http://schemas.microsoft.com/office/drawing/2014/main" val="1667196789"/>
                  </a:ext>
                </a:extLst>
              </a:tr>
              <a:tr h="426115">
                <a:tc>
                  <a:txBody>
                    <a:bodyPr/>
                    <a:lstStyle/>
                    <a:p>
                      <a:pPr algn="ctr" fontAlgn="ctr"/>
                      <a:r>
                        <a:rPr lang="en-US" sz="1400" u="none" strike="noStrike" dirty="0">
                          <a:effectLst/>
                        </a:rPr>
                        <a:t>3</a:t>
                      </a:r>
                      <a:endParaRPr lang="en-US" sz="1400" b="0" i="0" u="none" strike="noStrike" dirty="0">
                        <a:solidFill>
                          <a:srgbClr val="000000"/>
                        </a:solidFill>
                        <a:effectLst/>
                        <a:latin typeface="Times New Roman" panose="02020603050405020304" pitchFamily="18" charset="0"/>
                      </a:endParaRPr>
                    </a:p>
                  </a:txBody>
                  <a:tcPr marL="6190" marR="6190" marT="6190" marB="0" anchor="ctr"/>
                </a:tc>
                <a:tc>
                  <a:txBody>
                    <a:bodyPr/>
                    <a:lstStyle/>
                    <a:p>
                      <a:pPr algn="l" fontAlgn="ctr"/>
                      <a:r>
                        <a:rPr lang="en-US" sz="1400" u="none" strike="noStrike">
                          <a:effectLst/>
                        </a:rPr>
                        <a:t>Festivali Folklorik Kombëtar i Shoqatave Kulturore Artistike – Kavajë</a:t>
                      </a:r>
                      <a:endParaRPr lang="en-US" sz="1400" b="0" i="0" u="none" strike="noStrike">
                        <a:solidFill>
                          <a:srgbClr val="000000"/>
                        </a:solidFill>
                        <a:effectLst/>
                        <a:latin typeface="Times New Roman" panose="02020603050405020304" pitchFamily="18" charset="0"/>
                      </a:endParaRPr>
                    </a:p>
                  </a:txBody>
                  <a:tcPr marL="6190" marR="6190" marT="6190" marB="6190" anchor="ctr"/>
                </a:tc>
                <a:tc>
                  <a:txBody>
                    <a:bodyPr/>
                    <a:lstStyle/>
                    <a:p>
                      <a:pPr algn="l" fontAlgn="ctr"/>
                      <a:r>
                        <a:rPr lang="en-US" sz="1400" u="none" strike="noStrike" dirty="0" err="1">
                          <a:effectLst/>
                        </a:rPr>
                        <a:t>Prill</a:t>
                      </a:r>
                      <a:r>
                        <a:rPr lang="en-US" sz="1400" u="none" strike="noStrike" dirty="0">
                          <a:effectLst/>
                        </a:rPr>
                        <a:t> - Maj</a:t>
                      </a:r>
                      <a:endParaRPr lang="en-US" sz="1400" b="0" i="0" u="none" strike="noStrike" dirty="0">
                        <a:solidFill>
                          <a:srgbClr val="000000"/>
                        </a:solidFill>
                        <a:effectLst/>
                        <a:latin typeface="Times New Roman" panose="02020603050405020304" pitchFamily="18" charset="0"/>
                      </a:endParaRPr>
                    </a:p>
                  </a:txBody>
                  <a:tcPr marL="6190" marR="6190" marT="6190" marB="6190" anchor="ctr"/>
                </a:tc>
                <a:extLst>
                  <a:ext uri="{0D108BD9-81ED-4DB2-BD59-A6C34878D82A}">
                    <a16:rowId xmlns:a16="http://schemas.microsoft.com/office/drawing/2014/main" val="682579433"/>
                  </a:ext>
                </a:extLst>
              </a:tr>
              <a:tr h="213057">
                <a:tc>
                  <a:txBody>
                    <a:bodyPr/>
                    <a:lstStyle/>
                    <a:p>
                      <a:pPr algn="ctr" fontAlgn="ctr"/>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extLst>
                  <a:ext uri="{0D108BD9-81ED-4DB2-BD59-A6C34878D82A}">
                    <a16:rowId xmlns:a16="http://schemas.microsoft.com/office/drawing/2014/main" val="1978782588"/>
                  </a:ext>
                </a:extLst>
              </a:tr>
              <a:tr h="219064">
                <a:tc>
                  <a:txBody>
                    <a:bodyPr/>
                    <a:lstStyle/>
                    <a:p>
                      <a:pPr algn="ctr" fontAlgn="ctr"/>
                      <a:r>
                        <a:rPr lang="en-US" sz="1400" u="none" strike="noStrike">
                          <a:effectLst/>
                        </a:rPr>
                        <a:t>4</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ctr"/>
                      <a:r>
                        <a:rPr lang="en-US" sz="1400" u="none" strike="noStrike">
                          <a:effectLst/>
                        </a:rPr>
                        <a:t>Panairi Kombëtar i Artizanatit</a:t>
                      </a:r>
                      <a:endParaRPr lang="en-US" sz="1400" b="0" i="0" u="none" strike="noStrike">
                        <a:solidFill>
                          <a:srgbClr val="000000"/>
                        </a:solidFill>
                        <a:effectLst/>
                        <a:latin typeface="Times New Roman" panose="02020603050405020304" pitchFamily="18" charset="0"/>
                      </a:endParaRPr>
                    </a:p>
                  </a:txBody>
                  <a:tcPr marL="6190" marR="6190" marT="6190" marB="6190" anchor="ctr"/>
                </a:tc>
                <a:tc>
                  <a:txBody>
                    <a:bodyPr/>
                    <a:lstStyle/>
                    <a:p>
                      <a:pPr algn="l" fontAlgn="ctr"/>
                      <a:r>
                        <a:rPr lang="en-US" sz="1400" u="none" strike="noStrike">
                          <a:effectLst/>
                        </a:rPr>
                        <a:t>29 Shtator</a:t>
                      </a:r>
                      <a:endParaRPr lang="en-US" sz="1400" b="0" i="0" u="none" strike="noStrike">
                        <a:solidFill>
                          <a:srgbClr val="000000"/>
                        </a:solidFill>
                        <a:effectLst/>
                        <a:latin typeface="Times New Roman" panose="02020603050405020304" pitchFamily="18" charset="0"/>
                      </a:endParaRPr>
                    </a:p>
                  </a:txBody>
                  <a:tcPr marL="6190" marR="6190" marT="6190" marB="6190" anchor="ctr"/>
                </a:tc>
                <a:extLst>
                  <a:ext uri="{0D108BD9-81ED-4DB2-BD59-A6C34878D82A}">
                    <a16:rowId xmlns:a16="http://schemas.microsoft.com/office/drawing/2014/main" val="4171809932"/>
                  </a:ext>
                </a:extLst>
              </a:tr>
              <a:tr h="213057">
                <a:tc>
                  <a:txBody>
                    <a:bodyPr/>
                    <a:lstStyle/>
                    <a:p>
                      <a:pPr algn="ctr" fontAlgn="ctr"/>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extLst>
                  <a:ext uri="{0D108BD9-81ED-4DB2-BD59-A6C34878D82A}">
                    <a16:rowId xmlns:a16="http://schemas.microsoft.com/office/drawing/2014/main" val="224107140"/>
                  </a:ext>
                </a:extLst>
              </a:tr>
              <a:tr h="247586">
                <a:tc>
                  <a:txBody>
                    <a:bodyPr/>
                    <a:lstStyle/>
                    <a:p>
                      <a:pPr algn="ctr" fontAlgn="ctr"/>
                      <a:r>
                        <a:rPr lang="en-US" sz="1400" u="none" strike="noStrike">
                          <a:effectLst/>
                        </a:rPr>
                        <a:t>5</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ctr"/>
                      <a:r>
                        <a:rPr lang="en-US" sz="1400" u="none" strike="noStrike">
                          <a:effectLst/>
                        </a:rPr>
                        <a:t>Festivali Folklorik Tipologjik Kombëtar i Iso Polifonisë – Vlorë</a:t>
                      </a:r>
                      <a:endParaRPr lang="en-US" sz="1400" b="0" i="0" u="none" strike="noStrike">
                        <a:solidFill>
                          <a:srgbClr val="000000"/>
                        </a:solidFill>
                        <a:effectLst/>
                        <a:latin typeface="Times New Roman" panose="02020603050405020304" pitchFamily="18" charset="0"/>
                      </a:endParaRPr>
                    </a:p>
                  </a:txBody>
                  <a:tcPr marL="6190" marR="6190" marT="6190" marB="6190" anchor="ctr"/>
                </a:tc>
                <a:tc>
                  <a:txBody>
                    <a:bodyPr/>
                    <a:lstStyle/>
                    <a:p>
                      <a:pPr algn="l" fontAlgn="ctr"/>
                      <a:r>
                        <a:rPr lang="en-US" sz="1400" u="none" strike="noStrike">
                          <a:effectLst/>
                        </a:rPr>
                        <a:t>Nëntor</a:t>
                      </a:r>
                      <a:endParaRPr lang="en-US" sz="1400" b="0" i="0" u="none" strike="noStrike">
                        <a:solidFill>
                          <a:srgbClr val="000000"/>
                        </a:solidFill>
                        <a:effectLst/>
                        <a:latin typeface="Times New Roman" panose="02020603050405020304" pitchFamily="18" charset="0"/>
                      </a:endParaRPr>
                    </a:p>
                  </a:txBody>
                  <a:tcPr marL="6190" marR="6190" marT="6190" marB="6190" anchor="ctr"/>
                </a:tc>
                <a:extLst>
                  <a:ext uri="{0D108BD9-81ED-4DB2-BD59-A6C34878D82A}">
                    <a16:rowId xmlns:a16="http://schemas.microsoft.com/office/drawing/2014/main" val="3143391745"/>
                  </a:ext>
                </a:extLst>
              </a:tr>
              <a:tr h="213057">
                <a:tc>
                  <a:txBody>
                    <a:bodyPr/>
                    <a:lstStyle/>
                    <a:p>
                      <a:pPr algn="ctr" fontAlgn="ctr"/>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extLst>
                  <a:ext uri="{0D108BD9-81ED-4DB2-BD59-A6C34878D82A}">
                    <a16:rowId xmlns:a16="http://schemas.microsoft.com/office/drawing/2014/main" val="2362124514"/>
                  </a:ext>
                </a:extLst>
              </a:tr>
              <a:tr h="426115">
                <a:tc>
                  <a:txBody>
                    <a:bodyPr/>
                    <a:lstStyle/>
                    <a:p>
                      <a:pPr algn="ctr" fontAlgn="ctr"/>
                      <a:r>
                        <a:rPr lang="en-US" sz="1400" u="none" strike="noStrike">
                          <a:effectLst/>
                        </a:rPr>
                        <a:t>6</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ctr"/>
                      <a:r>
                        <a:rPr lang="en-US" sz="1400" u="none" strike="noStrike" dirty="0" err="1">
                          <a:effectLst/>
                        </a:rPr>
                        <a:t>Ekspozita</a:t>
                      </a:r>
                      <a:r>
                        <a:rPr lang="en-US" sz="1400" u="none" strike="noStrike" dirty="0">
                          <a:effectLst/>
                        </a:rPr>
                        <a:t> </a:t>
                      </a:r>
                      <a:r>
                        <a:rPr lang="en-US" sz="1400" u="none" strike="noStrike" dirty="0" err="1">
                          <a:effectLst/>
                        </a:rPr>
                        <a:t>të</a:t>
                      </a:r>
                      <a:r>
                        <a:rPr lang="en-US" sz="1400" u="none" strike="noStrike" dirty="0">
                          <a:effectLst/>
                        </a:rPr>
                        <a:t> </a:t>
                      </a:r>
                      <a:r>
                        <a:rPr lang="en-US" sz="1400" u="none" strike="noStrike" dirty="0" err="1">
                          <a:effectLst/>
                        </a:rPr>
                        <a:t>prezantimit</a:t>
                      </a:r>
                      <a:r>
                        <a:rPr lang="en-US" sz="1400" u="none" strike="noStrike" dirty="0">
                          <a:effectLst/>
                        </a:rPr>
                        <a:t> </a:t>
                      </a:r>
                      <a:r>
                        <a:rPr lang="en-US" sz="1400" u="none" strike="noStrike" dirty="0" err="1">
                          <a:effectLst/>
                        </a:rPr>
                        <a:t>të</a:t>
                      </a:r>
                      <a:r>
                        <a:rPr lang="en-US" sz="1400" u="none" strike="noStrike" dirty="0">
                          <a:effectLst/>
                        </a:rPr>
                        <a:t> </a:t>
                      </a:r>
                      <a:r>
                        <a:rPr lang="en-US" sz="1400" u="none" strike="noStrike" dirty="0" err="1">
                          <a:effectLst/>
                        </a:rPr>
                        <a:t>figurave</a:t>
                      </a:r>
                      <a:r>
                        <a:rPr lang="en-US" sz="1400" u="none" strike="noStrike" dirty="0">
                          <a:effectLst/>
                        </a:rPr>
                        <a:t> </a:t>
                      </a:r>
                      <a:r>
                        <a:rPr lang="en-US" sz="1400" u="none" strike="noStrike" dirty="0" err="1">
                          <a:effectLst/>
                        </a:rPr>
                        <a:t>të</a:t>
                      </a:r>
                      <a:r>
                        <a:rPr lang="en-US" sz="1400" u="none" strike="noStrike" dirty="0">
                          <a:effectLst/>
                        </a:rPr>
                        <a:t> </a:t>
                      </a:r>
                      <a:r>
                        <a:rPr lang="en-US" sz="1400" u="none" strike="noStrike" dirty="0" err="1">
                          <a:effectLst/>
                        </a:rPr>
                        <a:t>shquara</a:t>
                      </a:r>
                      <a:r>
                        <a:rPr lang="en-US" sz="1400" u="none" strike="noStrike" dirty="0">
                          <a:effectLst/>
                        </a:rPr>
                        <a:t> “</a:t>
                      </a:r>
                      <a:r>
                        <a:rPr lang="en-US" sz="1400" u="none" strike="noStrike" dirty="0" err="1">
                          <a:effectLst/>
                        </a:rPr>
                        <a:t>Identitete</a:t>
                      </a:r>
                      <a:r>
                        <a:rPr lang="en-US" sz="1400" u="none" strike="noStrike" dirty="0">
                          <a:effectLst/>
                        </a:rPr>
                        <a:t> </a:t>
                      </a:r>
                      <a:r>
                        <a:rPr lang="en-US" sz="1400" u="none" strike="noStrike" dirty="0" err="1">
                          <a:effectLst/>
                        </a:rPr>
                        <a:t>të</a:t>
                      </a:r>
                      <a:r>
                        <a:rPr lang="en-US" sz="1400" u="none" strike="noStrike" dirty="0">
                          <a:effectLst/>
                        </a:rPr>
                        <a:t> </a:t>
                      </a:r>
                      <a:r>
                        <a:rPr lang="en-US" sz="1400" u="none" strike="noStrike" dirty="0" err="1">
                          <a:effectLst/>
                        </a:rPr>
                        <a:t>trashëgimisë</a:t>
                      </a:r>
                      <a:r>
                        <a:rPr lang="en-US" sz="1400" u="none" strike="noStrike" dirty="0">
                          <a:effectLst/>
                        </a:rPr>
                        <a:t> </a:t>
                      </a:r>
                      <a:r>
                        <a:rPr lang="en-US" sz="1400" u="none" strike="noStrike" dirty="0" err="1">
                          <a:effectLst/>
                        </a:rPr>
                        <a:t>sonë</a:t>
                      </a:r>
                      <a:r>
                        <a:rPr lang="en-US" sz="1400" u="none" strike="noStrike" dirty="0">
                          <a:effectLst/>
                        </a:rPr>
                        <a:t> </a:t>
                      </a:r>
                      <a:r>
                        <a:rPr lang="en-US" sz="1400" u="none" strike="noStrike" dirty="0" err="1">
                          <a:effectLst/>
                        </a:rPr>
                        <a:t>jomateriale</a:t>
                      </a:r>
                      <a:r>
                        <a:rPr lang="en-US" sz="1400" u="none" strike="noStrike" dirty="0">
                          <a:effectLst/>
                        </a:rPr>
                        <a:t>”</a:t>
                      </a:r>
                      <a:endParaRPr lang="en-US" sz="1400" b="0" i="0" u="none" strike="noStrike" dirty="0">
                        <a:solidFill>
                          <a:srgbClr val="000000"/>
                        </a:solidFill>
                        <a:effectLst/>
                        <a:latin typeface="Times New Roman" panose="02020603050405020304" pitchFamily="18" charset="0"/>
                      </a:endParaRPr>
                    </a:p>
                  </a:txBody>
                  <a:tcPr marL="6190" marR="6190" marT="6190" marB="6190" anchor="ctr"/>
                </a:tc>
                <a:tc>
                  <a:txBody>
                    <a:bodyPr/>
                    <a:lstStyle/>
                    <a:p>
                      <a:pPr algn="l" fontAlgn="ctr"/>
                      <a:r>
                        <a:rPr lang="en-US" sz="1400" u="none" strike="noStrike">
                          <a:effectLst/>
                        </a:rPr>
                        <a:t>Gjatë vitit (e shtrirë në gjithë vitin)</a:t>
                      </a:r>
                      <a:endParaRPr lang="en-US" sz="1400" b="0" i="0" u="none" strike="noStrike">
                        <a:solidFill>
                          <a:srgbClr val="000000"/>
                        </a:solidFill>
                        <a:effectLst/>
                        <a:latin typeface="Times New Roman" panose="02020603050405020304" pitchFamily="18" charset="0"/>
                      </a:endParaRPr>
                    </a:p>
                  </a:txBody>
                  <a:tcPr marL="6190" marR="6190" marT="6190" marB="6190" anchor="ctr"/>
                </a:tc>
                <a:extLst>
                  <a:ext uri="{0D108BD9-81ED-4DB2-BD59-A6C34878D82A}">
                    <a16:rowId xmlns:a16="http://schemas.microsoft.com/office/drawing/2014/main" val="3472537970"/>
                  </a:ext>
                </a:extLst>
              </a:tr>
              <a:tr h="213057">
                <a:tc>
                  <a:txBody>
                    <a:bodyPr/>
                    <a:lstStyle/>
                    <a:p>
                      <a:pPr algn="ctr" fontAlgn="ctr"/>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extLst>
                  <a:ext uri="{0D108BD9-81ED-4DB2-BD59-A6C34878D82A}">
                    <a16:rowId xmlns:a16="http://schemas.microsoft.com/office/drawing/2014/main" val="154377489"/>
                  </a:ext>
                </a:extLst>
              </a:tr>
              <a:tr h="426115">
                <a:tc>
                  <a:txBody>
                    <a:bodyPr/>
                    <a:lstStyle/>
                    <a:p>
                      <a:pPr algn="ctr" fontAlgn="ctr"/>
                      <a:r>
                        <a:rPr lang="en-US" sz="1400" u="none" strike="noStrike">
                          <a:effectLst/>
                        </a:rPr>
                        <a:t>7</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ctr"/>
                      <a:r>
                        <a:rPr lang="en-US" sz="1400" u="none" strike="noStrike">
                          <a:effectLst/>
                        </a:rPr>
                        <a:t>Dixhitalizim i materialeve të regjistruara të trashëgimisë kulturore (këngë, valle, interpretime popullore)</a:t>
                      </a:r>
                      <a:endParaRPr lang="en-US" sz="1400" b="0" i="0" u="none" strike="noStrike">
                        <a:solidFill>
                          <a:srgbClr val="000000"/>
                        </a:solidFill>
                        <a:effectLst/>
                        <a:latin typeface="Times New Roman" panose="02020603050405020304" pitchFamily="18" charset="0"/>
                      </a:endParaRPr>
                    </a:p>
                  </a:txBody>
                  <a:tcPr marL="6190" marR="6190" marT="6190" marB="6190" anchor="ctr"/>
                </a:tc>
                <a:tc>
                  <a:txBody>
                    <a:bodyPr/>
                    <a:lstStyle/>
                    <a:p>
                      <a:pPr algn="l" fontAlgn="ctr"/>
                      <a:r>
                        <a:rPr lang="en-US" sz="1400" u="none" strike="noStrike">
                          <a:effectLst/>
                        </a:rPr>
                        <a:t>Gjatë vitit (e shtrirë në gjithë vitin)</a:t>
                      </a:r>
                      <a:endParaRPr lang="en-US" sz="1400" b="0" i="0" u="none" strike="noStrike">
                        <a:solidFill>
                          <a:srgbClr val="000000"/>
                        </a:solidFill>
                        <a:effectLst/>
                        <a:latin typeface="Times New Roman" panose="02020603050405020304" pitchFamily="18" charset="0"/>
                      </a:endParaRPr>
                    </a:p>
                  </a:txBody>
                  <a:tcPr marL="6190" marR="6190" marT="6190" marB="6190" anchor="ctr"/>
                </a:tc>
                <a:extLst>
                  <a:ext uri="{0D108BD9-81ED-4DB2-BD59-A6C34878D82A}">
                    <a16:rowId xmlns:a16="http://schemas.microsoft.com/office/drawing/2014/main" val="1877609755"/>
                  </a:ext>
                </a:extLst>
              </a:tr>
              <a:tr h="213057">
                <a:tc>
                  <a:txBody>
                    <a:bodyPr/>
                    <a:lstStyle/>
                    <a:p>
                      <a:pPr algn="ctr" fontAlgn="ctr"/>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extLst>
                  <a:ext uri="{0D108BD9-81ED-4DB2-BD59-A6C34878D82A}">
                    <a16:rowId xmlns:a16="http://schemas.microsoft.com/office/drawing/2014/main" val="3886835878"/>
                  </a:ext>
                </a:extLst>
              </a:tr>
              <a:tr h="426115">
                <a:tc>
                  <a:txBody>
                    <a:bodyPr/>
                    <a:lstStyle/>
                    <a:p>
                      <a:pPr algn="ctr" fontAlgn="ctr"/>
                      <a:r>
                        <a:rPr lang="en-US" sz="1400" u="none" strike="noStrike">
                          <a:effectLst/>
                        </a:rPr>
                        <a:t>8</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ctr"/>
                      <a:r>
                        <a:rPr lang="en-US" sz="1400" u="none" strike="noStrike">
                          <a:effectLst/>
                        </a:rPr>
                        <a:t>Botime me përmbajtje nga folklori ynë, studime, përmbledhje folklori</a:t>
                      </a:r>
                      <a:endParaRPr lang="en-US" sz="1400" b="0" i="0" u="none" strike="noStrike">
                        <a:solidFill>
                          <a:srgbClr val="000000"/>
                        </a:solidFill>
                        <a:effectLst/>
                        <a:latin typeface="Times New Roman" panose="02020603050405020304" pitchFamily="18" charset="0"/>
                      </a:endParaRPr>
                    </a:p>
                  </a:txBody>
                  <a:tcPr marL="6190" marR="6190" marT="6190" marB="6190" anchor="ctr"/>
                </a:tc>
                <a:tc>
                  <a:txBody>
                    <a:bodyPr/>
                    <a:lstStyle/>
                    <a:p>
                      <a:pPr algn="l" fontAlgn="ctr"/>
                      <a:r>
                        <a:rPr lang="en-US" sz="1400" u="none" strike="noStrike">
                          <a:effectLst/>
                        </a:rPr>
                        <a:t>Gjatë vitit (e shtrirë në gjithë vitin)</a:t>
                      </a:r>
                      <a:endParaRPr lang="en-US" sz="1400" b="0" i="0" u="none" strike="noStrike">
                        <a:solidFill>
                          <a:srgbClr val="000000"/>
                        </a:solidFill>
                        <a:effectLst/>
                        <a:latin typeface="Times New Roman" panose="02020603050405020304" pitchFamily="18" charset="0"/>
                      </a:endParaRPr>
                    </a:p>
                  </a:txBody>
                  <a:tcPr marL="6190" marR="6190" marT="6190" marB="6190" anchor="ctr"/>
                </a:tc>
                <a:extLst>
                  <a:ext uri="{0D108BD9-81ED-4DB2-BD59-A6C34878D82A}">
                    <a16:rowId xmlns:a16="http://schemas.microsoft.com/office/drawing/2014/main" val="4096092448"/>
                  </a:ext>
                </a:extLst>
              </a:tr>
              <a:tr h="213057">
                <a:tc>
                  <a:txBody>
                    <a:bodyPr/>
                    <a:lstStyle/>
                    <a:p>
                      <a:pPr algn="ctr" fontAlgn="ctr"/>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ctr"/>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tc>
                  <a:txBody>
                    <a:bodyPr/>
                    <a:lstStyle/>
                    <a:p>
                      <a:pPr algn="l" fontAlgn="b"/>
                      <a:r>
                        <a:rPr lang="en-US" sz="1400" u="none" strike="noStrike">
                          <a:effectLst/>
                        </a:rPr>
                        <a:t> </a:t>
                      </a:r>
                      <a:endParaRPr lang="en-US" sz="1400" b="0" i="0" u="none" strike="noStrike">
                        <a:solidFill>
                          <a:srgbClr val="000000"/>
                        </a:solidFill>
                        <a:effectLst/>
                        <a:latin typeface="Times New Roman" panose="02020603050405020304" pitchFamily="18" charset="0"/>
                      </a:endParaRPr>
                    </a:p>
                  </a:txBody>
                  <a:tcPr marL="6190" marR="6190" marT="6190" marB="0" anchor="b"/>
                </a:tc>
                <a:extLst>
                  <a:ext uri="{0D108BD9-81ED-4DB2-BD59-A6C34878D82A}">
                    <a16:rowId xmlns:a16="http://schemas.microsoft.com/office/drawing/2014/main" val="3309449367"/>
                  </a:ext>
                </a:extLst>
              </a:tr>
              <a:tr h="426115">
                <a:tc>
                  <a:txBody>
                    <a:bodyPr/>
                    <a:lstStyle/>
                    <a:p>
                      <a:pPr algn="ctr" fontAlgn="ctr"/>
                      <a:r>
                        <a:rPr lang="en-US" sz="1400" u="none" strike="noStrike" dirty="0">
                          <a:effectLst/>
                        </a:rPr>
                        <a:t>9</a:t>
                      </a:r>
                      <a:endParaRPr lang="en-US" sz="1400" b="0" i="0" u="none" strike="noStrike" dirty="0">
                        <a:solidFill>
                          <a:srgbClr val="000000"/>
                        </a:solidFill>
                        <a:effectLst/>
                        <a:latin typeface="Times New Roman" panose="02020603050405020304" pitchFamily="18" charset="0"/>
                      </a:endParaRPr>
                    </a:p>
                  </a:txBody>
                  <a:tcPr marL="6190" marR="6190" marT="6190" marB="0" anchor="ctr"/>
                </a:tc>
                <a:tc>
                  <a:txBody>
                    <a:bodyPr/>
                    <a:lstStyle/>
                    <a:p>
                      <a:pPr algn="l" fontAlgn="ctr"/>
                      <a:r>
                        <a:rPr lang="en-US" sz="1400" u="none" strike="noStrike" dirty="0" err="1">
                          <a:effectLst/>
                        </a:rPr>
                        <a:t>Dokumentarë</a:t>
                      </a:r>
                      <a:r>
                        <a:rPr lang="en-US" sz="1400" u="none" strike="noStrike" dirty="0">
                          <a:effectLst/>
                        </a:rPr>
                        <a:t> </a:t>
                      </a:r>
                      <a:r>
                        <a:rPr lang="en-US" sz="1400" u="none" strike="noStrike" dirty="0" err="1">
                          <a:effectLst/>
                        </a:rPr>
                        <a:t>për</a:t>
                      </a:r>
                      <a:r>
                        <a:rPr lang="en-US" sz="1400" u="none" strike="noStrike" dirty="0">
                          <a:effectLst/>
                        </a:rPr>
                        <a:t> </a:t>
                      </a:r>
                      <a:r>
                        <a:rPr lang="en-US" sz="1400" u="none" strike="noStrike" dirty="0" err="1">
                          <a:effectLst/>
                        </a:rPr>
                        <a:t>figura</a:t>
                      </a:r>
                      <a:r>
                        <a:rPr lang="en-US" sz="1400" u="none" strike="noStrike" dirty="0">
                          <a:effectLst/>
                        </a:rPr>
                        <a:t> </a:t>
                      </a:r>
                      <a:r>
                        <a:rPr lang="en-US" sz="1400" u="none" strike="noStrike" dirty="0" err="1">
                          <a:effectLst/>
                        </a:rPr>
                        <a:t>të</a:t>
                      </a:r>
                      <a:r>
                        <a:rPr lang="en-US" sz="1400" u="none" strike="noStrike" dirty="0">
                          <a:effectLst/>
                        </a:rPr>
                        <a:t> </a:t>
                      </a:r>
                      <a:r>
                        <a:rPr lang="en-US" sz="1400" u="none" strike="noStrike" dirty="0" err="1">
                          <a:effectLst/>
                        </a:rPr>
                        <a:t>shquara</a:t>
                      </a:r>
                      <a:r>
                        <a:rPr lang="en-US" sz="1400" u="none" strike="noStrike" dirty="0">
                          <a:effectLst/>
                        </a:rPr>
                        <a:t> </a:t>
                      </a:r>
                      <a:r>
                        <a:rPr lang="en-US" sz="1400" u="none" strike="noStrike" dirty="0" err="1">
                          <a:effectLst/>
                        </a:rPr>
                        <a:t>të</a:t>
                      </a:r>
                      <a:r>
                        <a:rPr lang="en-US" sz="1400" u="none" strike="noStrike" dirty="0">
                          <a:effectLst/>
                        </a:rPr>
                        <a:t> </a:t>
                      </a:r>
                      <a:r>
                        <a:rPr lang="en-US" sz="1400" u="none" strike="noStrike" dirty="0" err="1">
                          <a:effectLst/>
                        </a:rPr>
                        <a:t>trashëgimisë</a:t>
                      </a:r>
                      <a:r>
                        <a:rPr lang="en-US" sz="1400" u="none" strike="noStrike" dirty="0">
                          <a:effectLst/>
                        </a:rPr>
                        <a:t> </a:t>
                      </a:r>
                      <a:r>
                        <a:rPr lang="en-US" sz="1400" u="none" strike="noStrike" dirty="0" err="1">
                          <a:effectLst/>
                        </a:rPr>
                        <a:t>sonë</a:t>
                      </a:r>
                      <a:r>
                        <a:rPr lang="en-US" sz="1400" u="none" strike="noStrike" dirty="0">
                          <a:effectLst/>
                        </a:rPr>
                        <a:t> </a:t>
                      </a:r>
                      <a:r>
                        <a:rPr lang="en-US" sz="1400" u="none" strike="noStrike" dirty="0" err="1">
                          <a:effectLst/>
                        </a:rPr>
                        <a:t>kulturore</a:t>
                      </a:r>
                      <a:r>
                        <a:rPr lang="en-US" sz="1400" u="none" strike="noStrike" dirty="0">
                          <a:effectLst/>
                        </a:rPr>
                        <a:t> </a:t>
                      </a:r>
                      <a:r>
                        <a:rPr lang="en-US" sz="1400" u="none" strike="noStrike" dirty="0" err="1">
                          <a:effectLst/>
                        </a:rPr>
                        <a:t>jomateriale</a:t>
                      </a:r>
                      <a:endParaRPr lang="en-US" sz="1400" b="0" i="0" u="none" strike="noStrike" dirty="0">
                        <a:solidFill>
                          <a:srgbClr val="000000"/>
                        </a:solidFill>
                        <a:effectLst/>
                        <a:latin typeface="Times New Roman" panose="02020603050405020304" pitchFamily="18" charset="0"/>
                      </a:endParaRPr>
                    </a:p>
                  </a:txBody>
                  <a:tcPr marL="6190" marR="6190" marT="6190" marB="6190" anchor="ctr"/>
                </a:tc>
                <a:tc>
                  <a:txBody>
                    <a:bodyPr/>
                    <a:lstStyle/>
                    <a:p>
                      <a:pPr algn="l" fontAlgn="ctr"/>
                      <a:r>
                        <a:rPr lang="en-US" sz="1400" u="none" strike="noStrike" dirty="0" err="1">
                          <a:effectLst/>
                        </a:rPr>
                        <a:t>Gjatë</a:t>
                      </a:r>
                      <a:r>
                        <a:rPr lang="en-US" sz="1400" u="none" strike="noStrike" dirty="0">
                          <a:effectLst/>
                        </a:rPr>
                        <a:t> </a:t>
                      </a:r>
                      <a:r>
                        <a:rPr lang="en-US" sz="1400" u="none" strike="noStrike" dirty="0" err="1">
                          <a:effectLst/>
                        </a:rPr>
                        <a:t>vitit</a:t>
                      </a:r>
                      <a:r>
                        <a:rPr lang="en-US" sz="1400" u="none" strike="noStrike" dirty="0">
                          <a:effectLst/>
                        </a:rPr>
                        <a:t> (e </a:t>
                      </a:r>
                      <a:r>
                        <a:rPr lang="en-US" sz="1400" u="none" strike="noStrike" dirty="0" err="1">
                          <a:effectLst/>
                        </a:rPr>
                        <a:t>shtrirë</a:t>
                      </a:r>
                      <a:r>
                        <a:rPr lang="en-US" sz="1400" u="none" strike="noStrike" dirty="0">
                          <a:effectLst/>
                        </a:rPr>
                        <a:t> </a:t>
                      </a:r>
                      <a:r>
                        <a:rPr lang="en-US" sz="1400" u="none" strike="noStrike" dirty="0" err="1">
                          <a:effectLst/>
                        </a:rPr>
                        <a:t>në</a:t>
                      </a:r>
                      <a:r>
                        <a:rPr lang="en-US" sz="1400" u="none" strike="noStrike" dirty="0">
                          <a:effectLst/>
                        </a:rPr>
                        <a:t> </a:t>
                      </a:r>
                      <a:r>
                        <a:rPr lang="en-US" sz="1400" u="none" strike="noStrike" dirty="0" err="1">
                          <a:effectLst/>
                        </a:rPr>
                        <a:t>gjithë</a:t>
                      </a:r>
                      <a:r>
                        <a:rPr lang="en-US" sz="1400" u="none" strike="noStrike" dirty="0">
                          <a:effectLst/>
                        </a:rPr>
                        <a:t> </a:t>
                      </a:r>
                      <a:r>
                        <a:rPr lang="en-US" sz="1400" u="none" strike="noStrike" dirty="0" err="1">
                          <a:effectLst/>
                        </a:rPr>
                        <a:t>vitin</a:t>
                      </a:r>
                      <a:r>
                        <a:rPr lang="en-US" sz="1400" u="none" strike="noStrike" dirty="0">
                          <a:effectLst/>
                        </a:rPr>
                        <a:t>)</a:t>
                      </a:r>
                      <a:endParaRPr lang="en-US" sz="1400" b="0" i="0" u="none" strike="noStrike" dirty="0">
                        <a:solidFill>
                          <a:srgbClr val="000000"/>
                        </a:solidFill>
                        <a:effectLst/>
                        <a:latin typeface="Times New Roman" panose="02020603050405020304" pitchFamily="18" charset="0"/>
                      </a:endParaRPr>
                    </a:p>
                  </a:txBody>
                  <a:tcPr marL="6190" marR="6190" marT="6190" marB="6190" anchor="ctr"/>
                </a:tc>
                <a:extLst>
                  <a:ext uri="{0D108BD9-81ED-4DB2-BD59-A6C34878D82A}">
                    <a16:rowId xmlns:a16="http://schemas.microsoft.com/office/drawing/2014/main" val="1210668040"/>
                  </a:ext>
                </a:extLst>
              </a:tr>
            </a:tbl>
          </a:graphicData>
        </a:graphic>
      </p:graphicFrame>
    </p:spTree>
    <p:extLst>
      <p:ext uri="{BB962C8B-B14F-4D97-AF65-F5344CB8AC3E}">
        <p14:creationId xmlns:p14="http://schemas.microsoft.com/office/powerpoint/2010/main" val="3114266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0891" y="862885"/>
            <a:ext cx="5623118" cy="5586145"/>
          </a:xfrm>
          <a:prstGeom prst="rect">
            <a:avLst/>
          </a:prstGeom>
        </p:spPr>
        <p:txBody>
          <a:bodyPr wrap="square">
            <a:spAutoFit/>
          </a:bodyPr>
          <a:lstStyle/>
          <a:p>
            <a:r>
              <a:rPr lang="it-IT" sz="1400" dirty="0">
                <a:latin typeface="Arial" panose="020B0604020202020204" pitchFamily="34" charset="0"/>
                <a:cs typeface="Arial" panose="020B0604020202020204" pitchFamily="34" charset="0"/>
              </a:rPr>
              <a:t>Aktiviteti përfshin premierën e dokumentarit kushtuar figurës së Sotir Koleas dhe promovimin e ribotimit anastatik të librit "Një tufë proverbash". </a:t>
            </a:r>
            <a:r>
              <a:rPr lang="en-US" sz="1400" dirty="0" err="1" smtClean="0">
                <a:latin typeface="Arial" panose="020B0604020202020204" pitchFamily="34" charset="0"/>
                <a:cs typeface="Arial" panose="020B0604020202020204" pitchFamily="34" charset="0"/>
              </a:rPr>
              <a:t>Aktiviteti</a:t>
            </a:r>
            <a:r>
              <a:rPr lang="en-US" sz="1400" dirty="0" smtClean="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zhvillohet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kuadër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80-vjetorit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botimit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parë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kësaj</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vepre</a:t>
            </a:r>
            <a:r>
              <a:rPr lang="en-US" sz="1400" dirty="0">
                <a:latin typeface="Arial" panose="020B0604020202020204" pitchFamily="34" charset="0"/>
                <a:cs typeface="Arial" panose="020B0604020202020204" pitchFamily="34" charset="0"/>
              </a:rPr>
              <a:t>, duke </a:t>
            </a:r>
            <a:r>
              <a:rPr lang="en-US" sz="1400" dirty="0" err="1">
                <a:latin typeface="Arial" panose="020B0604020202020204" pitchFamily="34" charset="0"/>
                <a:cs typeface="Arial" panose="020B0604020202020204" pitchFamily="34" charset="0"/>
              </a:rPr>
              <a:t>sjellë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vëmendje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kontributin</a:t>
            </a:r>
            <a:r>
              <a:rPr lang="en-US" sz="1400" dirty="0">
                <a:latin typeface="Arial" panose="020B0604020202020204" pitchFamily="34" charset="0"/>
                <a:cs typeface="Arial" panose="020B0604020202020204" pitchFamily="34" charset="0"/>
              </a:rPr>
              <a:t> e </a:t>
            </a:r>
            <a:r>
              <a:rPr lang="en-US" sz="1400" dirty="0" err="1">
                <a:latin typeface="Arial" panose="020B0604020202020204" pitchFamily="34" charset="0"/>
                <a:cs typeface="Arial" panose="020B0604020202020204" pitchFamily="34" charset="0"/>
              </a:rPr>
              <a:t>çmuar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Koleas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studimet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folkloristike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dhe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trashëgiminë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kulturore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shqiptare</a:t>
            </a:r>
            <a:r>
              <a:rPr lang="en-US" sz="1400" dirty="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Sotir</a:t>
            </a:r>
            <a:r>
              <a:rPr lang="en-US" sz="1400" dirty="0" smtClean="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Kolea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rilindas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dhe</a:t>
            </a:r>
            <a:r>
              <a:rPr lang="en-US" sz="1400" dirty="0">
                <a:latin typeface="Arial" panose="020B0604020202020204" pitchFamily="34" charset="0"/>
                <a:cs typeface="Arial" panose="020B0604020202020204" pitchFamily="34" charset="0"/>
              </a:rPr>
              <a:t> folklorist </a:t>
            </a:r>
            <a:r>
              <a:rPr lang="en-US" sz="1400" dirty="0" err="1">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shquar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nga</a:t>
            </a:r>
            <a:r>
              <a:rPr lang="en-US" sz="1400" dirty="0">
                <a:latin typeface="Arial" panose="020B0604020202020204" pitchFamily="34" charset="0"/>
                <a:cs typeface="Arial" panose="020B0604020202020204" pitchFamily="34" charset="0"/>
              </a:rPr>
              <a:t> Berati, </a:t>
            </a:r>
            <a:r>
              <a:rPr lang="en-US" sz="1400" dirty="0" err="1">
                <a:latin typeface="Arial" panose="020B0604020202020204" pitchFamily="34" charset="0"/>
                <a:cs typeface="Arial" panose="020B0604020202020204" pitchFamily="34" charset="0"/>
              </a:rPr>
              <a:t>ishte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një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figurë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kyçe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historinë</a:t>
            </a:r>
            <a:r>
              <a:rPr lang="en-US" sz="1400" dirty="0">
                <a:latin typeface="Arial" panose="020B0604020202020204" pitchFamily="34" charset="0"/>
                <a:cs typeface="Arial" panose="020B0604020202020204" pitchFamily="34" charset="0"/>
              </a:rPr>
              <a:t> e </a:t>
            </a:r>
            <a:r>
              <a:rPr lang="en-US" sz="1400" dirty="0" err="1">
                <a:latin typeface="Arial" panose="020B0604020202020204" pitchFamily="34" charset="0"/>
                <a:cs typeface="Arial" panose="020B0604020202020204" pitchFamily="34" charset="0"/>
              </a:rPr>
              <a:t>kulturës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shqiptare</a:t>
            </a:r>
            <a:r>
              <a:rPr lang="en-US" sz="1400" dirty="0">
                <a:latin typeface="Arial" panose="020B0604020202020204" pitchFamily="34" charset="0"/>
                <a:cs typeface="Arial" panose="020B0604020202020204" pitchFamily="34" charset="0"/>
              </a:rPr>
              <a:t>. </a:t>
            </a:r>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Ai </a:t>
            </a:r>
            <a:r>
              <a:rPr lang="en-US" sz="1400" dirty="0">
                <a:latin typeface="Arial" panose="020B0604020202020204" pitchFamily="34" charset="0"/>
                <a:cs typeface="Arial" panose="020B0604020202020204" pitchFamily="34" charset="0"/>
              </a:rPr>
              <a:t>u </a:t>
            </a:r>
            <a:r>
              <a:rPr lang="en-US" sz="1400" dirty="0" err="1">
                <a:latin typeface="Arial" panose="020B0604020202020204" pitchFamily="34" charset="0"/>
                <a:cs typeface="Arial" panose="020B0604020202020204" pitchFamily="34" charset="0"/>
              </a:rPr>
              <a:t>angazhua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veprimtarinë</a:t>
            </a:r>
            <a:r>
              <a:rPr lang="en-US" sz="1400" dirty="0">
                <a:latin typeface="Arial" panose="020B0604020202020204" pitchFamily="34" charset="0"/>
                <a:cs typeface="Arial" panose="020B0604020202020204" pitchFamily="34" charset="0"/>
              </a:rPr>
              <a:t> e </a:t>
            </a:r>
            <a:r>
              <a:rPr lang="en-US" sz="1400" dirty="0" err="1">
                <a:latin typeface="Arial" panose="020B0604020202020204" pitchFamily="34" charset="0"/>
                <a:cs typeface="Arial" panose="020B0604020202020204" pitchFamily="34" charset="0"/>
              </a:rPr>
              <a:t>kolonive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shqiptare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Egjipt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dhe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Zvicër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dhe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drejtoi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Bibliotekën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Kombëtare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Shqipërisë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dhe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Muzeun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Kombëtar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vitin</a:t>
            </a:r>
            <a:r>
              <a:rPr lang="en-US" sz="1400" dirty="0">
                <a:latin typeface="Arial" panose="020B0604020202020204" pitchFamily="34" charset="0"/>
                <a:cs typeface="Arial" panose="020B0604020202020204" pitchFamily="34" charset="0"/>
              </a:rPr>
              <a:t> 1944, </a:t>
            </a:r>
            <a:r>
              <a:rPr lang="en-US" sz="1400" dirty="0" err="1">
                <a:latin typeface="Arial" panose="020B0604020202020204" pitchFamily="34" charset="0"/>
                <a:cs typeface="Arial" panose="020B0604020202020204" pitchFamily="34" charset="0"/>
              </a:rPr>
              <a:t>ai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botoi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veprën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Një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tufë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proverbash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një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përmbledhje</a:t>
            </a:r>
            <a:r>
              <a:rPr lang="en-US" sz="1400" dirty="0">
                <a:latin typeface="Arial" panose="020B0604020202020204" pitchFamily="34" charset="0"/>
                <a:cs typeface="Arial" panose="020B0604020202020204" pitchFamily="34" charset="0"/>
              </a:rPr>
              <a:t> e </a:t>
            </a:r>
            <a:r>
              <a:rPr lang="en-US" sz="1400" dirty="0" err="1">
                <a:latin typeface="Arial" panose="020B0604020202020204" pitchFamily="34" charset="0"/>
                <a:cs typeface="Arial" panose="020B0604020202020204" pitchFamily="34" charset="0"/>
              </a:rPr>
              <a:t>qindra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fjalëve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urta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mbledhura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nga</a:t>
            </a:r>
            <a:r>
              <a:rPr lang="en-US" sz="1400" dirty="0">
                <a:latin typeface="Arial" panose="020B0604020202020204" pitchFamily="34" charset="0"/>
                <a:cs typeface="Arial" panose="020B0604020202020204" pitchFamily="34" charset="0"/>
              </a:rPr>
              <a:t> vise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ndryshme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shqiptare</a:t>
            </a:r>
            <a:r>
              <a:rPr lang="en-US" sz="1400" dirty="0" smtClean="0">
                <a:latin typeface="Arial" panose="020B0604020202020204" pitchFamily="34" charset="0"/>
                <a:cs typeface="Arial" panose="020B0604020202020204" pitchFamily="34" charset="0"/>
              </a:rPr>
              <a:t>.</a:t>
            </a:r>
          </a:p>
          <a:p>
            <a:endParaRPr lang="en-US" sz="1400" dirty="0" smtClean="0">
              <a:latin typeface="Arial" panose="020B0604020202020204" pitchFamily="34" charset="0"/>
              <a:cs typeface="Arial" panose="020B0604020202020204" pitchFamily="34" charset="0"/>
            </a:endParaRPr>
          </a:p>
          <a:p>
            <a:r>
              <a:rPr lang="en-US" sz="1400" dirty="0" err="1" smtClean="0">
                <a:latin typeface="Arial" panose="020B0604020202020204" pitchFamily="34" charset="0"/>
                <a:cs typeface="Arial" panose="020B0604020202020204" pitchFamily="34" charset="0"/>
              </a:rPr>
              <a:t>Ribotimi</a:t>
            </a:r>
            <a:r>
              <a:rPr lang="en-US" sz="1400" dirty="0" smtClean="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anastatik</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këtij</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vëllimi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synon</a:t>
            </a:r>
            <a:r>
              <a:rPr lang="en-US" sz="1400" dirty="0">
                <a:latin typeface="Arial" panose="020B0604020202020204" pitchFamily="34" charset="0"/>
                <a:cs typeface="Arial" panose="020B0604020202020204" pitchFamily="34" charset="0"/>
              </a:rPr>
              <a:t> ta </a:t>
            </a:r>
            <a:r>
              <a:rPr lang="en-US" sz="1400" dirty="0" err="1">
                <a:latin typeface="Arial" panose="020B0604020202020204" pitchFamily="34" charset="0"/>
                <a:cs typeface="Arial" panose="020B0604020202020204" pitchFamily="34" charset="0"/>
              </a:rPr>
              <a:t>bëjë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aksesueshëm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për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kërkuesit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shkencorë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studiuesit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studentët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dhe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apasionuarit</a:t>
            </a:r>
            <a:r>
              <a:rPr lang="en-US" sz="1400" dirty="0">
                <a:latin typeface="Arial" panose="020B0604020202020204" pitchFamily="34" charset="0"/>
                <a:cs typeface="Arial" panose="020B0604020202020204" pitchFamily="34" charset="0"/>
              </a:rPr>
              <a:t> pas </a:t>
            </a:r>
            <a:r>
              <a:rPr lang="en-US" sz="1400" dirty="0" err="1">
                <a:latin typeface="Arial" panose="020B0604020202020204" pitchFamily="34" charset="0"/>
                <a:cs typeface="Arial" panose="020B0604020202020204" pitchFamily="34" charset="0"/>
              </a:rPr>
              <a:t>folklorit</a:t>
            </a:r>
            <a:r>
              <a:rPr lang="en-US" sz="1400" dirty="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shqiptar.Ky</a:t>
            </a:r>
            <a:r>
              <a:rPr lang="en-US" sz="1400" dirty="0" smtClean="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libër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përfaqëson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një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buqetë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rrallë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urtësisë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popullore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përcjellë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ndër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breza</a:t>
            </a:r>
            <a:r>
              <a:rPr lang="en-US" sz="1400" dirty="0">
                <a:latin typeface="Arial" panose="020B0604020202020204" pitchFamily="34" charset="0"/>
                <a:cs typeface="Arial" panose="020B0604020202020204" pitchFamily="34" charset="0"/>
              </a:rPr>
              <a:t> e </a:t>
            </a:r>
            <a:r>
              <a:rPr lang="en-US" sz="1400" dirty="0" err="1">
                <a:latin typeface="Arial" panose="020B0604020202020204" pitchFamily="34" charset="0"/>
                <a:cs typeface="Arial" panose="020B0604020202020204" pitchFamily="34" charset="0"/>
              </a:rPr>
              <a:t>dekada</a:t>
            </a:r>
            <a:r>
              <a:rPr lang="en-US" sz="1400" dirty="0">
                <a:latin typeface="Arial" panose="020B0604020202020204" pitchFamily="34" charset="0"/>
                <a:cs typeface="Arial" panose="020B0604020202020204" pitchFamily="34" charset="0"/>
              </a:rPr>
              <a:t>, duke </a:t>
            </a:r>
            <a:r>
              <a:rPr lang="en-US" sz="1400" dirty="0" err="1">
                <a:latin typeface="Arial" panose="020B0604020202020204" pitchFamily="34" charset="0"/>
                <a:cs typeface="Arial" panose="020B0604020202020204" pitchFamily="34" charset="0"/>
              </a:rPr>
              <a:t>ruajtur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thelbin</a:t>
            </a:r>
            <a:r>
              <a:rPr lang="en-US" sz="1400" dirty="0">
                <a:latin typeface="Arial" panose="020B0604020202020204" pitchFamily="34" charset="0"/>
                <a:cs typeface="Arial" panose="020B0604020202020204" pitchFamily="34" charset="0"/>
              </a:rPr>
              <a:t> e </a:t>
            </a:r>
            <a:r>
              <a:rPr lang="en-US" sz="1400" dirty="0" err="1">
                <a:latin typeface="Arial" panose="020B0604020202020204" pitchFamily="34" charset="0"/>
                <a:cs typeface="Arial" panose="020B0604020202020204" pitchFamily="34" charset="0"/>
              </a:rPr>
              <a:t>identitetit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kulturor</a:t>
            </a:r>
            <a:r>
              <a:rPr lang="en-US" sz="1400" dirty="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shqiptar</a:t>
            </a:r>
            <a:r>
              <a:rPr lang="en-US" sz="1400" dirty="0" smtClean="0">
                <a:latin typeface="Arial" panose="020B0604020202020204" pitchFamily="34" charset="0"/>
                <a:cs typeface="Arial" panose="020B0604020202020204" pitchFamily="34" charset="0"/>
              </a:rPr>
              <a:t>.</a:t>
            </a:r>
            <a:br>
              <a:rPr lang="en-US" sz="1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1400" dirty="0" err="1" smtClean="0">
                <a:latin typeface="Arial" panose="020B0604020202020204" pitchFamily="34" charset="0"/>
                <a:cs typeface="Arial" panose="020B0604020202020204" pitchFamily="34" charset="0"/>
              </a:rPr>
              <a:t>Në</a:t>
            </a:r>
            <a:r>
              <a:rPr lang="en-US" sz="1400" dirty="0" smtClean="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premierën</a:t>
            </a:r>
            <a:r>
              <a:rPr lang="en-US" sz="1400" dirty="0">
                <a:latin typeface="Arial" panose="020B0604020202020204" pitchFamily="34" charset="0"/>
                <a:cs typeface="Arial" panose="020B0604020202020204" pitchFamily="34" charset="0"/>
              </a:rPr>
              <a:t> e </a:t>
            </a:r>
            <a:r>
              <a:rPr lang="en-US" sz="1400" dirty="0" err="1">
                <a:latin typeface="Arial" panose="020B0604020202020204" pitchFamily="34" charset="0"/>
                <a:cs typeface="Arial" panose="020B0604020202020204" pitchFamily="34" charset="0"/>
              </a:rPr>
              <a:t>dokumentarit</a:t>
            </a:r>
            <a:r>
              <a:rPr lang="en-US" sz="1400" dirty="0">
                <a:latin typeface="Arial" panose="020B0604020202020204" pitchFamily="34" charset="0"/>
                <a:cs typeface="Arial" panose="020B0604020202020204" pitchFamily="34" charset="0"/>
              </a:rPr>
              <a:t> do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shfaqen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momente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rendësishme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mbi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jetën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dhe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veprën</a:t>
            </a:r>
            <a:r>
              <a:rPr lang="en-US" sz="1400" dirty="0">
                <a:latin typeface="Arial" panose="020B0604020202020204" pitchFamily="34" charset="0"/>
                <a:cs typeface="Arial" panose="020B0604020202020204" pitchFamily="34" charset="0"/>
              </a:rPr>
              <a:t> e </a:t>
            </a:r>
            <a:r>
              <a:rPr lang="en-US" sz="1400" dirty="0" err="1">
                <a:latin typeface="Arial" panose="020B0604020202020204" pitchFamily="34" charset="0"/>
                <a:cs typeface="Arial" panose="020B0604020202020204" pitchFamily="34" charset="0"/>
              </a:rPr>
              <a:t>Sotir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Koleas</a:t>
            </a:r>
            <a:r>
              <a:rPr lang="en-US" sz="1400" dirty="0">
                <a:latin typeface="Arial" panose="020B0604020202020204" pitchFamily="34" charset="0"/>
                <a:cs typeface="Arial" panose="020B0604020202020204" pitchFamily="34" charset="0"/>
              </a:rPr>
              <a:t>, duke u </a:t>
            </a:r>
            <a:r>
              <a:rPr lang="en-US" sz="1400" dirty="0" err="1">
                <a:latin typeface="Arial" panose="020B0604020202020204" pitchFamily="34" charset="0"/>
                <a:cs typeface="Arial" panose="020B0604020202020204" pitchFamily="34" charset="0"/>
              </a:rPr>
              <a:t>fokusuar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kontributin</a:t>
            </a:r>
            <a:r>
              <a:rPr lang="en-US" sz="1400" dirty="0">
                <a:latin typeface="Arial" panose="020B0604020202020204" pitchFamily="34" charset="0"/>
                <a:cs typeface="Arial" panose="020B0604020202020204" pitchFamily="34" charset="0"/>
              </a:rPr>
              <a:t> e </a:t>
            </a:r>
            <a:r>
              <a:rPr lang="en-US" sz="1400" dirty="0" err="1">
                <a:latin typeface="Arial" panose="020B0604020202020204" pitchFamily="34" charset="0"/>
                <a:cs typeface="Arial" panose="020B0604020202020204" pitchFamily="34" charset="0"/>
              </a:rPr>
              <a:t>tij</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për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ruajtjen</a:t>
            </a:r>
            <a:r>
              <a:rPr lang="en-US" sz="1400" dirty="0">
                <a:latin typeface="Arial" panose="020B0604020202020204" pitchFamily="34" charset="0"/>
                <a:cs typeface="Arial" panose="020B0604020202020204" pitchFamily="34" charset="0"/>
              </a:rPr>
              <a:t> e </a:t>
            </a:r>
            <a:r>
              <a:rPr lang="en-US" sz="1400" dirty="0" err="1">
                <a:latin typeface="Arial" panose="020B0604020202020204" pitchFamily="34" charset="0"/>
                <a:cs typeface="Arial" panose="020B0604020202020204" pitchFamily="34" charset="0"/>
              </a:rPr>
              <a:t>folklorit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dhe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kulturës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kombëtare</a:t>
            </a:r>
            <a:r>
              <a:rPr lang="en-US" sz="1400" dirty="0">
                <a:latin typeface="Arial" panose="020B0604020202020204" pitchFamily="34" charset="0"/>
                <a:cs typeface="Arial" panose="020B0604020202020204" pitchFamily="34" charset="0"/>
              </a:rPr>
              <a:t>.</a:t>
            </a:r>
          </a:p>
          <a:p>
            <a:pPr lvl="0" defTabSz="914400" eaLnBrk="0" fontAlgn="base" hangingPunct="0">
              <a:lnSpc>
                <a:spcPct val="150000"/>
              </a:lnSpc>
              <a:spcBef>
                <a:spcPct val="0"/>
              </a:spcBef>
              <a:spcAft>
                <a:spcPct val="0"/>
              </a:spcAft>
            </a:pPr>
            <a:endParaRPr lang="en-US" altLang="en-US" sz="1400" dirty="0">
              <a:latin typeface="Arial" panose="020B0604020202020204" pitchFamily="34" charset="0"/>
              <a:cs typeface="Arial" panose="020B0604020202020204" pitchFamily="34" charset="0"/>
            </a:endParaRPr>
          </a:p>
        </p:txBody>
      </p:sp>
      <p:sp>
        <p:nvSpPr>
          <p:cNvPr id="5" name="Rectangle 4"/>
          <p:cNvSpPr/>
          <p:nvPr/>
        </p:nvSpPr>
        <p:spPr>
          <a:xfrm>
            <a:off x="620890" y="2064"/>
            <a:ext cx="8602133" cy="646331"/>
          </a:xfrm>
          <a:prstGeom prst="rect">
            <a:avLst/>
          </a:prstGeom>
          <a:solidFill>
            <a:srgbClr val="FFCC99"/>
          </a:solidFill>
        </p:spPr>
        <p:txBody>
          <a:bodyPr wrap="square">
            <a:spAutoFit/>
          </a:bodyPr>
          <a:lstStyle/>
          <a:p>
            <a:pPr fontAlgn="ctr"/>
            <a:r>
              <a:rPr lang="en-US" dirty="0" smtClean="0">
                <a:latin typeface="Arial" panose="020B0604020202020204" pitchFamily="34" charset="0"/>
                <a:cs typeface="Arial" panose="020B0604020202020204" pitchFamily="34" charset="0"/>
              </a:rPr>
              <a:t>1. PREMIERA E DOKUMENTARIT DHE PROMOVIMI I LIBRIT "NJË TUFË PROVERBASH", NJË BOTIM ANASTATIK I FOLKLORISTIT SOTIR KOLEA</a:t>
            </a:r>
            <a:endParaRPr lang="en-US" dirty="0">
              <a:solidFill>
                <a:srgbClr val="0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009" y="1983084"/>
            <a:ext cx="5947991" cy="3345745"/>
          </a:xfrm>
          <a:prstGeom prst="rect">
            <a:avLst/>
          </a:prstGeom>
        </p:spPr>
      </p:pic>
    </p:spTree>
    <p:extLst>
      <p:ext uri="{BB962C8B-B14F-4D97-AF65-F5344CB8AC3E}">
        <p14:creationId xmlns:p14="http://schemas.microsoft.com/office/powerpoint/2010/main" val="1765644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96533" y="1175435"/>
            <a:ext cx="7326488" cy="646331"/>
          </a:xfrm>
          <a:prstGeom prst="rect">
            <a:avLst/>
          </a:prstGeom>
          <a:solidFill>
            <a:srgbClr val="FFCC99"/>
          </a:solidFill>
        </p:spPr>
        <p:txBody>
          <a:bodyPr wrap="square">
            <a:spAutoFit/>
          </a:bodyPr>
          <a:lstStyle/>
          <a:p>
            <a:pPr lvl="0" defTabSz="914400" eaLnBrk="0" fontAlgn="base" hangingPunct="0">
              <a:spcBef>
                <a:spcPct val="0"/>
              </a:spcBef>
              <a:spcAft>
                <a:spcPct val="0"/>
              </a:spcAft>
            </a:pPr>
            <a:r>
              <a:rPr lang="en-US" altLang="en-US" dirty="0" smtClean="0">
                <a:latin typeface="Arial" panose="020B0604020202020204" pitchFamily="34" charset="0"/>
              </a:rPr>
              <a:t>2.  FESTIVALI FOLKLORIK TIPOLOGJIK KOMBËTAR I VALLES POPULLORE BURIMORE – LUSHNJË, QERSHOR</a:t>
            </a:r>
            <a:endParaRPr lang="en-US" altLang="en-US" dirty="0">
              <a:latin typeface="Arial" panose="020B0604020202020204" pitchFamily="34" charset="0"/>
            </a:endParaRPr>
          </a:p>
        </p:txBody>
      </p:sp>
      <p:sp>
        <p:nvSpPr>
          <p:cNvPr id="4" name="Rectangle 3"/>
          <p:cNvSpPr/>
          <p:nvPr/>
        </p:nvSpPr>
        <p:spPr>
          <a:xfrm>
            <a:off x="1557865" y="2319438"/>
            <a:ext cx="8003823" cy="2640723"/>
          </a:xfrm>
          <a:prstGeom prst="rect">
            <a:avLst/>
          </a:prstGeom>
        </p:spPr>
        <p:txBody>
          <a:bodyPr wrap="square">
            <a:spAutoFit/>
          </a:bodyPr>
          <a:lstStyle/>
          <a:p>
            <a:pPr indent="457200" algn="just">
              <a:lnSpc>
                <a:spcPct val="115000"/>
              </a:lnSpc>
              <a:spcAft>
                <a:spcPts val="1000"/>
              </a:spcAft>
            </a:pPr>
            <a:r>
              <a:rPr lang="sq-AL" dirty="0">
                <a:latin typeface="Times New Roman" panose="02020603050405020304" pitchFamily="18" charset="0"/>
                <a:ea typeface="Calibri" panose="020F0502020204030204" pitchFamily="34" charset="0"/>
                <a:cs typeface="Times New Roman" panose="02020603050405020304" pitchFamily="18" charset="0"/>
              </a:rPr>
              <a:t>Vallëzimi popullor shqiptar shquhet për një bukuri dhe larmi të veçantë. Vallet ndihmohen edhe nga shoqërimi muzikor, tekstet poetike, larmia e kostumeve etj. Trashëgimia koreogafike e  0vendit tonë duhet vlerësuar dhe mbajtur gjallë dhe vazhdimësia e këtij festivali është ndër më të sukseshmit ku mblidhen bashkë artistë popullorë nga i gjithë vendi dhe nga zhanera të ndryshëm. Në këtë festival marrin pjesë valltarë popullorë, instrumentistë popullorë, bartës dhe njohës të kësaj tipologjie. Do të marrin pjesë grupet e valleve nga Korça, Vlora, Lushnja, Fieri, Elbasani, Tirana, Lezha, Kurbini, Finiqi, Devolli, etj.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6290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354667" y="3518217"/>
            <a:ext cx="808284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50000"/>
              </a:lnSpc>
              <a:spcBef>
                <a:spcPct val="0"/>
              </a:spcBef>
              <a:spcAft>
                <a:spcPct val="0"/>
              </a:spcAft>
            </a:pPr>
            <a:r>
              <a:rPr lang="sq-AL" sz="1600" dirty="0">
                <a:latin typeface="Arial" panose="020B0604020202020204" pitchFamily="34" charset="0"/>
                <a:cs typeface="Arial" panose="020B0604020202020204" pitchFamily="34" charset="0"/>
              </a:rPr>
              <a:t>Shoqatat Kulturore Artistike kanë marr një hov zhvillimi në vendin tonë pas vitit 1990, ku ato janë në gjendje të operojnë të lira, të pavarura nga institucionet kulturore. Shumë shoqata kulturore artistike janë tashmë aktive, ato kanë repertorin e tyre dhe mbajnë gjallë tipologjinë folklorike të një zone të caktuar apo disa zonave sëbashku. Për të nxitur aktivitetin e tyre dhe vazhdimësinë e këtij festivali, gjatë muajit Tetor, në kuadër edhe të turizmit kulturor mendojmë të organizojmë edicionin e gjastë të këtij festivali.</a:t>
            </a:r>
            <a:endParaRPr lang="en-US" sz="16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3" name="Rectangle 2"/>
          <p:cNvSpPr/>
          <p:nvPr/>
        </p:nvSpPr>
        <p:spPr>
          <a:xfrm>
            <a:off x="119398" y="112419"/>
            <a:ext cx="11259802" cy="507831"/>
          </a:xfrm>
          <a:prstGeom prst="rect">
            <a:avLst/>
          </a:prstGeom>
          <a:solidFill>
            <a:srgbClr val="FFCC99"/>
          </a:solidFill>
        </p:spPr>
        <p:txBody>
          <a:bodyPr wrap="square">
            <a:spAutoFit/>
          </a:bodyPr>
          <a:lstStyle/>
          <a:p>
            <a:pPr lvl="0" defTabSz="914400" eaLnBrk="0" fontAlgn="base" hangingPunct="0">
              <a:lnSpc>
                <a:spcPct val="150000"/>
              </a:lnSpc>
              <a:spcBef>
                <a:spcPct val="0"/>
              </a:spcBef>
              <a:spcAft>
                <a:spcPct val="0"/>
              </a:spcAft>
            </a:pPr>
            <a:r>
              <a:rPr lang="en-US" altLang="en-US" dirty="0" smtClean="0">
                <a:latin typeface="Arial" panose="020B0604020202020204" pitchFamily="34" charset="0"/>
              </a:rPr>
              <a:t>3. FESTIVALI FOLKLORIK KOMBËTAR I SHOQATAVE KULTURORE ARTISTIKE – KAVAJË, PRILL - MAJ</a:t>
            </a:r>
            <a:endParaRPr lang="en-US" altLang="en-US" dirty="0">
              <a:latin typeface="Arial" panose="020B0604020202020204" pitchFamily="34" charset="0"/>
            </a:endParaRPr>
          </a:p>
        </p:txBody>
      </p:sp>
      <p:pic>
        <p:nvPicPr>
          <p:cNvPr id="48131" name="Picture 3" descr="Festivalit Folklorik Kombëtar, Kavaja mikpriti 300 artistë - PO.al"/>
          <p:cNvPicPr>
            <a:picLocks noChangeAspect="1" noChangeArrowheads="1"/>
          </p:cNvPicPr>
          <p:nvPr/>
        </p:nvPicPr>
        <p:blipFill rotWithShape="1">
          <a:blip r:embed="rId2">
            <a:extLst>
              <a:ext uri="{28A0092B-C50C-407E-A947-70E740481C1C}">
                <a14:useLocalDpi xmlns:a14="http://schemas.microsoft.com/office/drawing/2010/main" val="0"/>
              </a:ext>
            </a:extLst>
          </a:blip>
          <a:srcRect b="27329"/>
          <a:stretch/>
        </p:blipFill>
        <p:spPr bwMode="auto">
          <a:xfrm>
            <a:off x="3014134" y="974125"/>
            <a:ext cx="4521899" cy="219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951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04825" y="2117303"/>
            <a:ext cx="5957276" cy="280076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algn="just"/>
            <a:r>
              <a:rPr lang="sq-AL" sz="1600" dirty="0">
                <a:latin typeface="Arial" panose="020B0604020202020204" pitchFamily="34" charset="0"/>
                <a:cs typeface="Arial" panose="020B0604020202020204" pitchFamily="34" charset="0"/>
              </a:rPr>
              <a:t>QKVT do të mbledhë bashkë artizanë nga të gjitha qarqet e Shqipërisë si dhe nga shqiptarët e Kosovës, Malit të Zi, Maqedonisë së Veriut dhe nga diaspora, në panairin e dytë kombëtar të artizanatit. Duke ndjekur traditën e panaireve të mëparëshme, qëllim kryesor do të jetë përfshirja e artyre artizanëve të cilët mbajnë gjallë apo kanë rizgjuar, punime artizanale të rralla dhe në në zhdukje. Do të nderohen me “Mirënjohje” punimet dhe artizanët më të spikatur, pjesëmarrës në këtë aktivitet. Ky aktivitet do të jetë edhe në funksion të turizmit – kulturor, ku mund të shoqërohet me koncert folklorik ose aktivitete të tjera në nxitje të turizmit.</a:t>
            </a:r>
            <a:endParaRPr lang="en-US" sz="1600" dirty="0">
              <a:latin typeface="Arial" panose="020B0604020202020204" pitchFamily="34" charset="0"/>
              <a:cs typeface="Arial" panose="020B0604020202020204" pitchFamily="34" charset="0"/>
            </a:endParaRPr>
          </a:p>
        </p:txBody>
      </p:sp>
      <p:sp>
        <p:nvSpPr>
          <p:cNvPr id="3" name="Rectangle 2"/>
          <p:cNvSpPr/>
          <p:nvPr/>
        </p:nvSpPr>
        <p:spPr>
          <a:xfrm>
            <a:off x="561328" y="0"/>
            <a:ext cx="6100773" cy="369332"/>
          </a:xfrm>
          <a:prstGeom prst="rect">
            <a:avLst/>
          </a:prstGeom>
          <a:solidFill>
            <a:srgbClr val="FFCC99"/>
          </a:solidFill>
        </p:spPr>
        <p:txBody>
          <a:bodyPr wrap="none">
            <a:spAutoFit/>
          </a:bodyPr>
          <a:lstStyle/>
          <a:p>
            <a:pPr lvl="0" defTabSz="914400" eaLnBrk="0" fontAlgn="base" hangingPunct="0">
              <a:spcBef>
                <a:spcPct val="0"/>
              </a:spcBef>
              <a:spcAft>
                <a:spcPct val="0"/>
              </a:spcAft>
            </a:pPr>
            <a:r>
              <a:rPr lang="en-US" altLang="en-US" dirty="0" smtClean="0">
                <a:latin typeface="Arial" panose="020B0604020202020204" pitchFamily="34" charset="0"/>
              </a:rPr>
              <a:t>4. PANAIRI KOMBËTAR I ARTIZANATIT – 29 SHTATOR</a:t>
            </a:r>
            <a:endParaRPr lang="en-US" altLang="en-US" dirty="0">
              <a:latin typeface="Arial" panose="020B0604020202020204" pitchFamily="34" charset="0"/>
            </a:endParaRPr>
          </a:p>
        </p:txBody>
      </p:sp>
      <p:sp>
        <p:nvSpPr>
          <p:cNvPr id="5" name="AutoShape 5" descr="Artizanatit; ekspozohen punime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6" descr="No phot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555" y="2100767"/>
            <a:ext cx="4233188" cy="2817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827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56354" y="3184717"/>
            <a:ext cx="9505245"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sq-AL" sz="1400" dirty="0">
                <a:latin typeface="Arial" panose="020B0604020202020204" pitchFamily="34" charset="0"/>
                <a:cs typeface="Arial" panose="020B0604020202020204" pitchFamily="34" charset="0"/>
              </a:rPr>
              <a:t>Iso-Polifonia popullore është një prej degëve më të hershme të folklorit muzikor vokal të popullit tonë me anë të së cilës ai ka shprehur ndjenjat e veta lirike siç janë ato të punës, gëzimit, dashurisë, humorit, lindjes por edhe ndjenjën e dhimbjes për humbjen apo për kurbetin që jepet me anën e vajtimeve e baladave e deri në jetësimin e temave historike nëpërmjet baladave epiko-heroike, elegjive, etj</a:t>
            </a:r>
            <a:r>
              <a:rPr lang="sq-AL" sz="1400" dirty="0" smtClean="0">
                <a:latin typeface="Arial" panose="020B0604020202020204" pitchFamily="34" charset="0"/>
                <a:cs typeface="Arial" panose="020B0604020202020204" pitchFamily="34" charset="0"/>
              </a:rPr>
              <a:t>.</a:t>
            </a:r>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sq-AL" sz="1400" dirty="0">
                <a:latin typeface="Arial" panose="020B0604020202020204" pitchFamily="34" charset="0"/>
                <a:cs typeface="Arial" panose="020B0604020202020204" pitchFamily="34" charset="0"/>
              </a:rPr>
              <a:t>Për vlerat e çmuara që mbart si trashëgimi e kulturës jo-materiale, Iso-Polifonia vokale shqiptare është shpallur nga UNESCO “Kryevepër e Trashëgimisë Gojore të Njerëzimit” dhe mbrohet po prej saj. Edhe qëllimi ynë është që pikërisht nëpërmjet kësaj veprimtarie të evidentojmë, promovojmë dhe nxisim traditën e këndimit polifonik ashtu siç ajo ekziston në popull: në versionin lab dhe atë tosk. Arritjet në edicionet e mëparëshme me prurjet, larminë dhe bukurinë e shumëzërëshit tradicional, na japin besim e siguri se kjo traditë e çmuar do të vijojë lëvrimin e saj me origjinalitet dhe kualitet artistik. </a:t>
            </a:r>
            <a:r>
              <a:rPr lang="sq-AL" sz="1400" dirty="0" smtClean="0">
                <a:latin typeface="Arial" panose="020B0604020202020204" pitchFamily="34" charset="0"/>
                <a:cs typeface="Arial" panose="020B0604020202020204" pitchFamily="34" charset="0"/>
              </a:rPr>
              <a:t>Në </a:t>
            </a:r>
            <a:r>
              <a:rPr lang="sq-AL" sz="1400" dirty="0">
                <a:latin typeface="Arial" panose="020B0604020202020204" pitchFamily="34" charset="0"/>
                <a:cs typeface="Arial" panose="020B0604020202020204" pitchFamily="34" charset="0"/>
              </a:rPr>
              <a:t>këtë festival marrin pjesë grupe përfaqësues nga Skrapari, Devolli, Gjirokastra, Vlora, Himara, Saranda, Fieri, Mallakastra, Belshi, etj. </a:t>
            </a:r>
            <a:endParaRPr lang="en-US"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3" name="Rectangle 2"/>
          <p:cNvSpPr/>
          <p:nvPr/>
        </p:nvSpPr>
        <p:spPr>
          <a:xfrm>
            <a:off x="1128888" y="112999"/>
            <a:ext cx="8184445" cy="646331"/>
          </a:xfrm>
          <a:prstGeom prst="rect">
            <a:avLst/>
          </a:prstGeom>
          <a:solidFill>
            <a:srgbClr val="FFCC99"/>
          </a:solidFill>
        </p:spPr>
        <p:txBody>
          <a:bodyPr wrap="square">
            <a:spAutoFit/>
          </a:bodyPr>
          <a:lstStyle/>
          <a:p>
            <a:pPr lvl="0" algn="ctr" defTabSz="914400" eaLnBrk="0" fontAlgn="base" hangingPunct="0">
              <a:spcBef>
                <a:spcPct val="0"/>
              </a:spcBef>
              <a:spcAft>
                <a:spcPct val="0"/>
              </a:spcAft>
            </a:pPr>
            <a:r>
              <a:rPr lang="en-US" altLang="en-US" dirty="0" smtClean="0">
                <a:latin typeface="Arial" panose="020B0604020202020204" pitchFamily="34" charset="0"/>
              </a:rPr>
              <a:t>5. FESTIVALI FOLKLORIK TIPOLOGJIK KOMBËTAR I ISO POLIFONISË </a:t>
            </a:r>
            <a:br>
              <a:rPr lang="en-US" altLang="en-US" dirty="0" smtClean="0">
                <a:latin typeface="Arial" panose="020B0604020202020204" pitchFamily="34" charset="0"/>
              </a:rPr>
            </a:br>
            <a:r>
              <a:rPr lang="en-US" altLang="en-US" dirty="0" smtClean="0">
                <a:latin typeface="Arial" panose="020B0604020202020204" pitchFamily="34" charset="0"/>
              </a:rPr>
              <a:t>– VLORË, NËNTOR</a:t>
            </a:r>
            <a:endParaRPr lang="en-US" altLang="en-US" dirty="0">
              <a:latin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815" b="23128"/>
          <a:stretch/>
        </p:blipFill>
        <p:spPr>
          <a:xfrm>
            <a:off x="2752915" y="1121853"/>
            <a:ext cx="4936390" cy="1837940"/>
          </a:xfrm>
          <a:prstGeom prst="rect">
            <a:avLst/>
          </a:prstGeom>
        </p:spPr>
      </p:pic>
    </p:spTree>
    <p:extLst>
      <p:ext uri="{BB962C8B-B14F-4D97-AF65-F5344CB8AC3E}">
        <p14:creationId xmlns:p14="http://schemas.microsoft.com/office/powerpoint/2010/main" val="1522620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9708" y="1476223"/>
            <a:ext cx="5624336"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sq-AL" sz="1600" dirty="0">
                <a:latin typeface="Arial" panose="020B0604020202020204" pitchFamily="34" charset="0"/>
                <a:cs typeface="Arial" panose="020B0604020202020204" pitchFamily="34" charset="0"/>
              </a:rPr>
              <a:t>Ekspozita sjell në vëmendje personalitete të njohura të trashëgimisë kulturore shqiptare nga të gjitha trevat shqipfolëse dhe shërben si një mënyrë e mirë për të bashkuar komunitetin dhe per të përcjellë mesazhin se trashëgimia kulturore është një pasuri që i takon të gjithëve dhe duhet të ruhet dhe vlerësohet nga të gjithë</a:t>
            </a:r>
            <a:r>
              <a:rPr lang="sq-AL" sz="1600" dirty="0" smtClean="0">
                <a:latin typeface="Arial" panose="020B0604020202020204" pitchFamily="34" charset="0"/>
                <a:cs typeface="Arial" panose="020B0604020202020204" pitchFamily="34" charset="0"/>
              </a:rPr>
              <a:t>.</a:t>
            </a:r>
            <a:endParaRPr lang="en-US" sz="1600" dirty="0" smtClean="0">
              <a:latin typeface="Arial" panose="020B0604020202020204" pitchFamily="34" charset="0"/>
              <a:cs typeface="Arial" panose="020B0604020202020204" pitchFamily="34" charset="0"/>
            </a:endParaRPr>
          </a:p>
          <a:p>
            <a:pPr algn="just"/>
            <a:endParaRPr lang="en-US" sz="1600" dirty="0">
              <a:latin typeface="Arial" panose="020B0604020202020204" pitchFamily="34" charset="0"/>
              <a:cs typeface="Arial" panose="020B0604020202020204" pitchFamily="34" charset="0"/>
            </a:endParaRPr>
          </a:p>
          <a:p>
            <a:pPr algn="just"/>
            <a:endParaRPr lang="en-US" sz="1600" dirty="0">
              <a:latin typeface="Arial" panose="020B0604020202020204" pitchFamily="34" charset="0"/>
              <a:cs typeface="Arial" panose="020B0604020202020204" pitchFamily="34" charset="0"/>
            </a:endParaRPr>
          </a:p>
          <a:p>
            <a:pPr algn="just"/>
            <a:r>
              <a:rPr lang="sq-AL" sz="1600" dirty="0">
                <a:latin typeface="Arial" panose="020B0604020202020204" pitchFamily="34" charset="0"/>
                <a:cs typeface="Arial" panose="020B0604020202020204" pitchFamily="34" charset="0"/>
              </a:rPr>
              <a:t>Këto ekspozita synojnë të theksojnë rendësinë e personaliteteve që kanë ndikuar në ruajtjen e identitetit kombëtar përmes traditave, artit, folklorit, muzikës dhe zakoneve </a:t>
            </a:r>
            <a:r>
              <a:rPr lang="sq-AL" sz="1600" dirty="0" smtClean="0">
                <a:latin typeface="Arial" panose="020B0604020202020204" pitchFamily="34" charset="0"/>
                <a:cs typeface="Arial" panose="020B0604020202020204" pitchFamily="34" charset="0"/>
              </a:rPr>
              <a:t>popullore.Ekspozitat </a:t>
            </a:r>
            <a:r>
              <a:rPr lang="sq-AL" sz="1600" dirty="0">
                <a:latin typeface="Arial" panose="020B0604020202020204" pitchFamily="34" charset="0"/>
                <a:cs typeface="Arial" panose="020B0604020202020204" pitchFamily="34" charset="0"/>
              </a:rPr>
              <a:t>janë një pikë referimi e rëndësishme për të kujtuar dhe për të mbrojtur pasurinë e kulturës jomateriale shqiptare, dhe për të inkurajuar të rinjtë dhe të gjithë qytetarët të mbështesin dhe të kujdesen për trashëgiminë e tyre kulturore.</a:t>
            </a:r>
            <a:endParaRPr lang="en-US" sz="1600" dirty="0">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3" name="Rectangle 2"/>
          <p:cNvSpPr/>
          <p:nvPr/>
        </p:nvSpPr>
        <p:spPr>
          <a:xfrm>
            <a:off x="1049867" y="148148"/>
            <a:ext cx="8161867" cy="646331"/>
          </a:xfrm>
          <a:prstGeom prst="rect">
            <a:avLst/>
          </a:prstGeom>
          <a:solidFill>
            <a:srgbClr val="FFCC99"/>
          </a:solidFill>
        </p:spPr>
        <p:txBody>
          <a:bodyPr wrap="square">
            <a:spAutoFit/>
          </a:bodyPr>
          <a:lstStyle/>
          <a:p>
            <a:pPr lvl="0" defTabSz="914400" eaLnBrk="0" fontAlgn="base" hangingPunct="0">
              <a:spcBef>
                <a:spcPct val="0"/>
              </a:spcBef>
              <a:spcAft>
                <a:spcPct val="0"/>
              </a:spcAft>
            </a:pPr>
            <a:r>
              <a:rPr lang="en-US" altLang="en-US" dirty="0" smtClean="0">
                <a:latin typeface="Arial" panose="020B0604020202020204" pitchFamily="34" charset="0"/>
              </a:rPr>
              <a:t>6. EKSPOZITA "IDENTITETE TË TRASHËGIMISË SONË JOMATERIALE" – SHFAQJE E FIGURAVE TË SHQUARA</a:t>
            </a:r>
            <a:endParaRPr lang="en-US" altLang="en-US" dirty="0">
              <a:latin typeface="Arial" panose="020B0604020202020204" pitchFamily="34" charset="0"/>
            </a:endParaRPr>
          </a:p>
        </p:txBody>
      </p:sp>
      <p:pic>
        <p:nvPicPr>
          <p:cNvPr id="51203" name="Picture 3" descr="Ekpozita “Identitete të trashëgimisë tonë shpirtërore”, në shëtitoren e  Shkodrë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592" y="1476223"/>
            <a:ext cx="5809408" cy="387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073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27289" y="1679420"/>
            <a:ext cx="8602133"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err="1" smtClean="0">
                <a:ln>
                  <a:noFill/>
                </a:ln>
                <a:solidFill>
                  <a:schemeClr val="tx1"/>
                </a:solidFill>
                <a:effectLst/>
                <a:latin typeface="Arial" panose="020B0604020202020204" pitchFamily="34" charset="0"/>
              </a:rPr>
              <a:t>Qëllimi</a:t>
            </a:r>
            <a:r>
              <a:rPr kumimoji="0" lang="en-US" altLang="en-US" sz="1600" b="0" i="0" u="none" strike="noStrike" cap="none" normalizeH="0" baseline="0" dirty="0" smtClean="0">
                <a:ln>
                  <a:noFill/>
                </a:ln>
                <a:solidFill>
                  <a:schemeClr val="tx1"/>
                </a:solidFill>
                <a:effectLst/>
                <a:latin typeface="Arial" panose="020B0604020202020204" pitchFamily="34" charset="0"/>
              </a:rPr>
              <a:t>: </a:t>
            </a:r>
            <a:br>
              <a:rPr kumimoji="0" lang="en-US" altLang="en-US" sz="1600" b="0" i="0" u="none" strike="noStrike" cap="none" normalizeH="0" baseline="0" dirty="0" smtClean="0">
                <a:ln>
                  <a:noFill/>
                </a:ln>
                <a:solidFill>
                  <a:schemeClr val="tx1"/>
                </a:solidFill>
                <a:effectLst/>
                <a:latin typeface="Arial" panose="020B0604020202020204" pitchFamily="34" charset="0"/>
              </a:rPr>
            </a:b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ruhet</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promovohen</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materialet</a:t>
            </a:r>
            <a:r>
              <a:rPr kumimoji="0" lang="en-US" altLang="en-US" sz="1600" b="0" i="0" u="none" strike="noStrike" cap="none" normalizeH="0" baseline="0" dirty="0" smtClean="0">
                <a:ln>
                  <a:noFill/>
                </a:ln>
                <a:solidFill>
                  <a:schemeClr val="tx1"/>
                </a:solidFill>
                <a:effectLst/>
                <a:latin typeface="Arial" panose="020B0604020202020204" pitchFamily="34" charset="0"/>
              </a:rPr>
              <a:t> e </a:t>
            </a:r>
            <a:r>
              <a:rPr kumimoji="0" lang="en-US" altLang="en-US" sz="1600" b="0" i="0" u="none" strike="noStrike" cap="none" normalizeH="0" baseline="0" dirty="0" err="1" smtClean="0">
                <a:ln>
                  <a:noFill/>
                </a:ln>
                <a:solidFill>
                  <a:schemeClr val="tx1"/>
                </a:solidFill>
                <a:effectLst/>
                <a:latin typeface="Arial" panose="020B0604020202020204" pitchFamily="34" charset="0"/>
              </a:rPr>
              <a:t>regjistruara</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trashëgimisë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kulturore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shqiptare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përfshirë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këngë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valle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interpretime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popullore</a:t>
            </a:r>
            <a:r>
              <a:rPr kumimoji="0" lang="en-US" altLang="en-US" sz="1600" b="0" i="0" u="none" strike="noStrike" cap="none" normalizeH="0" baseline="0" dirty="0" smtClean="0">
                <a:ln>
                  <a:noFill/>
                </a:ln>
                <a:solidFill>
                  <a:schemeClr val="tx1"/>
                </a:solidFill>
                <a:effectLst/>
                <a:latin typeface="Arial" panose="020B0604020202020204" pitchFamily="34" charset="0"/>
              </a:rPr>
              <a:t>, duke </a:t>
            </a:r>
            <a:r>
              <a:rPr kumimoji="0" lang="en-US" altLang="en-US" sz="1600" b="0" i="0" u="none" strike="noStrike" cap="none" normalizeH="0" baseline="0" dirty="0" err="1" smtClean="0">
                <a:ln>
                  <a:noFill/>
                </a:ln>
                <a:solidFill>
                  <a:schemeClr val="tx1"/>
                </a:solidFill>
                <a:effectLst/>
                <a:latin typeface="Arial" panose="020B0604020202020204" pitchFamily="34" charset="0"/>
              </a:rPr>
              <a:t>i</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dixhitalizuar</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për</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t’i</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bërë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aksesueshme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për</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brezat</a:t>
            </a:r>
            <a:r>
              <a:rPr kumimoji="0" lang="en-US" altLang="en-US" sz="1600" b="0" i="0" u="none" strike="noStrike" cap="none" normalizeH="0" baseline="0" dirty="0" smtClean="0">
                <a:ln>
                  <a:noFill/>
                </a:ln>
                <a:solidFill>
                  <a:schemeClr val="tx1"/>
                </a:solidFill>
                <a:effectLst/>
                <a:latin typeface="Arial" panose="020B0604020202020204" pitchFamily="34" charset="0"/>
              </a:rPr>
              <a:t> e </a:t>
            </a:r>
            <a:r>
              <a:rPr kumimoji="0" lang="en-US" altLang="en-US" sz="1600" b="0" i="0" u="none" strike="noStrike" cap="none" normalizeH="0" baseline="0" dirty="0" err="1" smtClean="0">
                <a:ln>
                  <a:noFill/>
                </a:ln>
                <a:solidFill>
                  <a:schemeClr val="tx1"/>
                </a:solidFill>
                <a:effectLst/>
                <a:latin typeface="Arial" panose="020B0604020202020204" pitchFamily="34" charset="0"/>
              </a:rPr>
              <a:t>ardhshëm</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për</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kërkuesit</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shkencorë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err="1" smtClean="0">
                <a:ln>
                  <a:noFill/>
                </a:ln>
                <a:solidFill>
                  <a:schemeClr val="tx1"/>
                </a:solidFill>
                <a:effectLst/>
                <a:latin typeface="Arial" panose="020B0604020202020204" pitchFamily="34" charset="0"/>
              </a:rPr>
              <a:t>Përfitimet</a:t>
            </a:r>
            <a:r>
              <a:rPr kumimoji="0" lang="en-US" altLang="en-US" sz="1600" b="0" i="0" u="none" strike="noStrike" cap="none" normalizeH="0" baseline="0" dirty="0" smtClean="0">
                <a:ln>
                  <a:noFill/>
                </a:ln>
                <a:solidFill>
                  <a:schemeClr val="tx1"/>
                </a:solidFill>
                <a:effectLst/>
                <a:latin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smtClean="0">
                <a:ln>
                  <a:noFill/>
                </a:ln>
                <a:solidFill>
                  <a:schemeClr val="tx1"/>
                </a:solidFill>
                <a:effectLst/>
                <a:latin typeface="Arial" panose="020B0604020202020204" pitchFamily="34" charset="0"/>
              </a:rPr>
              <a:t>Sigurimi</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i</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mbijetesës</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ruajtjes</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afatgjatë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materialeve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kulturore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smtClean="0">
                <a:ln>
                  <a:noFill/>
                </a:ln>
                <a:solidFill>
                  <a:schemeClr val="tx1"/>
                </a:solidFill>
                <a:effectLst/>
                <a:latin typeface="Arial" panose="020B0604020202020204" pitchFamily="34" charset="0"/>
              </a:rPr>
              <a:t>Rritja</a:t>
            </a:r>
            <a:r>
              <a:rPr kumimoji="0" lang="en-US" altLang="en-US" sz="1600" b="0" i="0" u="none" strike="noStrike" cap="none" normalizeH="0" baseline="0" dirty="0" smtClean="0">
                <a:ln>
                  <a:noFill/>
                </a:ln>
                <a:solidFill>
                  <a:schemeClr val="tx1"/>
                </a:solidFill>
                <a:effectLst/>
                <a:latin typeface="Arial" panose="020B0604020202020204" pitchFamily="34" charset="0"/>
              </a:rPr>
              <a:t> e </a:t>
            </a:r>
            <a:r>
              <a:rPr kumimoji="0" lang="en-US" altLang="en-US" sz="1600" b="0" i="0" u="none" strike="noStrike" cap="none" normalizeH="0" baseline="0" dirty="0" err="1" smtClean="0">
                <a:ln>
                  <a:noFill/>
                </a:ln>
                <a:solidFill>
                  <a:schemeClr val="tx1"/>
                </a:solidFill>
                <a:effectLst/>
                <a:latin typeface="Arial" panose="020B0604020202020204" pitchFamily="34" charset="0"/>
              </a:rPr>
              <a:t>mundësive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për</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studime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hulumtime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shkencore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në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fushën</a:t>
            </a:r>
            <a:r>
              <a:rPr kumimoji="0" lang="en-US" altLang="en-US" sz="1600" b="0" i="0" u="none" strike="noStrike" cap="none" normalizeH="0" baseline="0" dirty="0" smtClean="0">
                <a:ln>
                  <a:noFill/>
                </a:ln>
                <a:solidFill>
                  <a:schemeClr val="tx1"/>
                </a:solidFill>
                <a:effectLst/>
                <a:latin typeface="Arial" panose="020B0604020202020204" pitchFamily="34" charset="0"/>
              </a:rPr>
              <a:t> e </a:t>
            </a:r>
            <a:r>
              <a:rPr kumimoji="0" lang="en-US" altLang="en-US" sz="1600" b="0" i="0" u="none" strike="noStrike" cap="none" normalizeH="0" baseline="0" dirty="0" err="1" smtClean="0">
                <a:ln>
                  <a:noFill/>
                </a:ln>
                <a:solidFill>
                  <a:schemeClr val="tx1"/>
                </a:solidFill>
                <a:effectLst/>
                <a:latin typeface="Arial" panose="020B0604020202020204" pitchFamily="34" charset="0"/>
              </a:rPr>
              <a:t>folklorit</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kulturës</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popullore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smtClean="0">
                <a:ln>
                  <a:noFill/>
                </a:ln>
                <a:solidFill>
                  <a:schemeClr val="tx1"/>
                </a:solidFill>
                <a:effectLst/>
                <a:latin typeface="Arial" panose="020B0604020202020204" pitchFamily="34" charset="0"/>
              </a:rPr>
              <a:t>Promovimi</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i</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pasurisë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kulturore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shqiptare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në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nivel</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kombëtar</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ndërkombëtar</a:t>
            </a:r>
            <a:r>
              <a:rPr kumimoji="0" lang="en-US" altLang="en-US" sz="1600" b="0" i="0" u="none" strike="noStrike" cap="none" normalizeH="0" baseline="0" dirty="0" smtClean="0">
                <a:ln>
                  <a:noFill/>
                </a:ln>
                <a:solidFill>
                  <a:schemeClr val="tx1"/>
                </a:solidFill>
                <a:effectLst/>
                <a:latin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smtClean="0">
                <a:ln>
                  <a:noFill/>
                </a:ln>
                <a:solidFill>
                  <a:schemeClr val="tx1"/>
                </a:solidFill>
                <a:effectLst/>
                <a:latin typeface="Arial" panose="020B0604020202020204" pitchFamily="34" charset="0"/>
              </a:rPr>
              <a:t>Aktiviteti</a:t>
            </a:r>
            <a:r>
              <a:rPr kumimoji="0" lang="en-US" altLang="en-US" sz="1600" b="0" i="0" u="none" strike="noStrike" cap="none" normalizeH="0" baseline="0" dirty="0" smtClean="0">
                <a:ln>
                  <a:noFill/>
                </a:ln>
                <a:solidFill>
                  <a:schemeClr val="tx1"/>
                </a:solidFill>
                <a:effectLst/>
                <a:latin typeface="Arial" panose="020B0604020202020204" pitchFamily="34" charset="0"/>
              </a:rPr>
              <a:t> do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zhvillohet</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gjatë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gjithë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vitit</a:t>
            </a:r>
            <a:r>
              <a:rPr kumimoji="0" lang="en-US" altLang="en-US" sz="1600" b="0" i="0" u="none" strike="noStrike" cap="none" normalizeH="0" baseline="0" dirty="0" smtClean="0">
                <a:ln>
                  <a:noFill/>
                </a:ln>
                <a:solidFill>
                  <a:schemeClr val="tx1"/>
                </a:solidFill>
                <a:effectLst/>
                <a:latin typeface="Arial" panose="020B0604020202020204" pitchFamily="34" charset="0"/>
              </a:rPr>
              <a:t>, duke </a:t>
            </a:r>
            <a:r>
              <a:rPr kumimoji="0" lang="en-US" altLang="en-US" sz="1600" b="0" i="0" u="none" strike="noStrike" cap="none" normalizeH="0" baseline="0" dirty="0" err="1" smtClean="0">
                <a:ln>
                  <a:noFill/>
                </a:ln>
                <a:solidFill>
                  <a:schemeClr val="tx1"/>
                </a:solidFill>
                <a:effectLst/>
                <a:latin typeface="Arial" panose="020B0604020202020204" pitchFamily="34" charset="0"/>
              </a:rPr>
              <a:t>përfshirë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regjistrime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reja</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mbledhje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materialeve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ekzistuese</a:t>
            </a:r>
            <a:r>
              <a:rPr lang="en-US" altLang="en-US" sz="1600" dirty="0" smtClean="0">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endParaRPr lang="en-US" altLang="en-US" sz="16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err="1" smtClean="0">
                <a:ln>
                  <a:noFill/>
                </a:ln>
                <a:solidFill>
                  <a:schemeClr val="tx1"/>
                </a:solidFill>
                <a:effectLst/>
                <a:latin typeface="Arial" panose="020B0604020202020204" pitchFamily="34" charset="0"/>
              </a:rPr>
              <a:t>Rëndësia</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Dixhitalizimi</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i</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materialeve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trashëgimisë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kulturore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ndihmon</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në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mbrojtjen</a:t>
            </a:r>
            <a:r>
              <a:rPr kumimoji="0" lang="en-US" altLang="en-US" sz="1600" b="0" i="0" u="none" strike="noStrike" cap="none" normalizeH="0" baseline="0" dirty="0" smtClean="0">
                <a:ln>
                  <a:noFill/>
                </a:ln>
                <a:solidFill>
                  <a:schemeClr val="tx1"/>
                </a:solidFill>
                <a:effectLst/>
                <a:latin typeface="Arial" panose="020B0604020202020204" pitchFamily="34" charset="0"/>
              </a:rPr>
              <a:t> e </a:t>
            </a:r>
            <a:r>
              <a:rPr kumimoji="0" lang="en-US" altLang="en-US" sz="1600" b="0" i="0" u="none" strike="noStrike" cap="none" normalizeH="0" baseline="0" dirty="0" err="1" smtClean="0">
                <a:ln>
                  <a:noFill/>
                </a:ln>
                <a:solidFill>
                  <a:schemeClr val="tx1"/>
                </a:solidFill>
                <a:effectLst/>
                <a:latin typeface="Arial" panose="020B0604020202020204" pitchFamily="34" charset="0"/>
              </a:rPr>
              <a:t>këtyre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pasurive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mundëson</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ruajtjen</a:t>
            </a:r>
            <a:r>
              <a:rPr kumimoji="0" lang="en-US" altLang="en-US" sz="1600" b="0" i="0" u="none" strike="noStrike" cap="none" normalizeH="0" baseline="0" dirty="0" smtClean="0">
                <a:ln>
                  <a:noFill/>
                </a:ln>
                <a:solidFill>
                  <a:schemeClr val="tx1"/>
                </a:solidFill>
                <a:effectLst/>
                <a:latin typeface="Arial" panose="020B0604020202020204" pitchFamily="34" charset="0"/>
              </a:rPr>
              <a:t> e </a:t>
            </a:r>
            <a:r>
              <a:rPr kumimoji="0" lang="en-US" altLang="en-US" sz="1600" b="0" i="0" u="none" strike="noStrike" cap="none" normalizeH="0" baseline="0" dirty="0" err="1" smtClean="0">
                <a:ln>
                  <a:noFill/>
                </a:ln>
                <a:solidFill>
                  <a:schemeClr val="tx1"/>
                </a:solidFill>
                <a:effectLst/>
                <a:latin typeface="Arial" panose="020B0604020202020204" pitchFamily="34" charset="0"/>
              </a:rPr>
              <a:t>tyre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në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formate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qëndrueshme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lehta</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për</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t’u</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shpërndarë</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dhe</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përdorur</a:t>
            </a:r>
            <a:r>
              <a:rPr kumimoji="0" lang="en-US" altLang="en-US" sz="16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3" name="Rectangle 2"/>
          <p:cNvSpPr/>
          <p:nvPr/>
        </p:nvSpPr>
        <p:spPr>
          <a:xfrm>
            <a:off x="1569156" y="780323"/>
            <a:ext cx="7213599" cy="646331"/>
          </a:xfrm>
          <a:prstGeom prst="rect">
            <a:avLst/>
          </a:prstGeom>
          <a:solidFill>
            <a:srgbClr val="FFCC99"/>
          </a:solidFill>
        </p:spPr>
        <p:txBody>
          <a:bodyPr wrap="square">
            <a:spAutoFit/>
          </a:bodyPr>
          <a:lstStyle/>
          <a:p>
            <a:pPr lvl="0" defTabSz="914400" eaLnBrk="0" fontAlgn="base" hangingPunct="0">
              <a:spcBef>
                <a:spcPct val="0"/>
              </a:spcBef>
              <a:spcAft>
                <a:spcPct val="0"/>
              </a:spcAft>
            </a:pPr>
            <a:r>
              <a:rPr lang="en-US" altLang="en-US" dirty="0" smtClean="0">
                <a:latin typeface="Arial" panose="020B0604020202020204" pitchFamily="34" charset="0"/>
              </a:rPr>
              <a:t>7. DIXHITALIZIMI I MATERIALEVE TË TRASHËGIMISË KULTURORE – KËNGË, VALLE, INTERPRETIME POPULLORE</a:t>
            </a:r>
            <a:endParaRPr lang="en-US" altLang="en-US" dirty="0">
              <a:latin typeface="Arial" panose="020B0604020202020204" pitchFamily="34" charset="0"/>
            </a:endParaRPr>
          </a:p>
        </p:txBody>
      </p:sp>
    </p:spTree>
    <p:extLst>
      <p:ext uri="{BB962C8B-B14F-4D97-AF65-F5344CB8AC3E}">
        <p14:creationId xmlns:p14="http://schemas.microsoft.com/office/powerpoint/2010/main" val="2337008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Custom 8">
      <a:dk1>
        <a:srgbClr val="2F2B20"/>
      </a:dk1>
      <a:lt1>
        <a:srgbClr val="FFFFFF"/>
      </a:lt1>
      <a:dk2>
        <a:srgbClr val="DEC59E"/>
      </a:dk2>
      <a:lt2>
        <a:srgbClr val="EBF2F1"/>
      </a:lt2>
      <a:accent1>
        <a:srgbClr val="DEC59E"/>
      </a:accent1>
      <a:accent2>
        <a:srgbClr val="FFFFFF"/>
      </a:accent2>
      <a:accent3>
        <a:srgbClr val="D2CB6C"/>
      </a:accent3>
      <a:accent4>
        <a:srgbClr val="EBDDC7"/>
      </a:accent4>
      <a:accent5>
        <a:srgbClr val="F8F3EB"/>
      </a:accent5>
      <a:accent6>
        <a:srgbClr val="B1A089"/>
      </a:accent6>
      <a:hlink>
        <a:srgbClr val="E9D8BE"/>
      </a:hlink>
      <a:folHlink>
        <a:srgbClr val="EBDDC7"/>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444</TotalTime>
  <Words>847</Words>
  <Application>Microsoft Office PowerPoint</Application>
  <PresentationFormat>Widescreen</PresentationFormat>
  <Paragraphs>99</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HELVETICA</vt:lpstr>
      <vt:lpstr>Times New Roman</vt:lpstr>
      <vt:lpstr>Trebuchet MS</vt:lpstr>
      <vt:lpstr>Wingdings 3</vt:lpstr>
      <vt:lpstr>Facet</vt:lpstr>
      <vt:lpstr>                                          PLANI ARTISTIK PËR VITIN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FALEMINDERIT!</vt:lpstr>
    </vt:vector>
  </TitlesOfParts>
  <Company>Administrator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ANALIZA VJETORE E QENDRËS KOMBËTARE TË VEPRIMTARIVE TRADICIONALE  PËR VITIN 2024</dc:title>
  <dc:creator>User</dc:creator>
  <cp:lastModifiedBy>User</cp:lastModifiedBy>
  <cp:revision>66</cp:revision>
  <dcterms:created xsi:type="dcterms:W3CDTF">2025-02-04T11:28:15Z</dcterms:created>
  <dcterms:modified xsi:type="dcterms:W3CDTF">2025-02-05T10:20:31Z</dcterms:modified>
</cp:coreProperties>
</file>